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9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8.xml"/>
  <Override ContentType="application/vnd.openxmlformats-officedocument.theme+xml" PartName="/ppt/theme/theme10.xml"/>
  <Override ContentType="application/vnd.openxmlformats-officedocument.theme+xml" PartName="/ppt/theme/theme9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57" r:id="rId5"/>
    <p:sldMasterId id="2147483666" r:id="rId6"/>
    <p:sldMasterId id="2147483675" r:id="rId7"/>
    <p:sldMasterId id="2147483683" r:id="rId8"/>
    <p:sldMasterId id="2147483692" r:id="rId9"/>
    <p:sldMasterId id="2147483701" r:id="rId10"/>
    <p:sldMasterId id="2147483710" r:id="rId11"/>
    <p:sldMasterId id="2147483719" r:id="rId12"/>
  </p:sldMasterIdLst>
  <p:notesMasterIdLst>
    <p:notesMasterId r:id="rId13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37" roundtripDataSignature="AMtx7mi64aHhT7zIeh9brx11OSUGSjCa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7.xml"/><Relationship Id="rId22" Type="http://schemas.openxmlformats.org/officeDocument/2006/relationships/slide" Target="slides/slide9.xml"/><Relationship Id="rId21" Type="http://schemas.openxmlformats.org/officeDocument/2006/relationships/slide" Target="slides/slide8.xml"/><Relationship Id="rId24" Type="http://schemas.openxmlformats.org/officeDocument/2006/relationships/slide" Target="slides/slide11.xml"/><Relationship Id="rId23" Type="http://schemas.openxmlformats.org/officeDocument/2006/relationships/slide" Target="slides/slide10.xml"/><Relationship Id="rId1" Type="http://schemas.openxmlformats.org/officeDocument/2006/relationships/theme" Target="theme/theme5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26" Type="http://schemas.openxmlformats.org/officeDocument/2006/relationships/slide" Target="slides/slide13.xml"/><Relationship Id="rId25" Type="http://schemas.openxmlformats.org/officeDocument/2006/relationships/slide" Target="slides/slide12.xml"/><Relationship Id="rId28" Type="http://schemas.openxmlformats.org/officeDocument/2006/relationships/slide" Target="slides/slide15.xml"/><Relationship Id="rId27" Type="http://schemas.openxmlformats.org/officeDocument/2006/relationships/slide" Target="slides/slide14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16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18.xml"/><Relationship Id="rId30" Type="http://schemas.openxmlformats.org/officeDocument/2006/relationships/slide" Target="slides/slide17.xml"/><Relationship Id="rId11" Type="http://schemas.openxmlformats.org/officeDocument/2006/relationships/slideMaster" Target="slideMasters/slideMaster8.xml"/><Relationship Id="rId33" Type="http://schemas.openxmlformats.org/officeDocument/2006/relationships/slide" Target="slides/slide20.xml"/><Relationship Id="rId10" Type="http://schemas.openxmlformats.org/officeDocument/2006/relationships/slideMaster" Target="slideMasters/slideMaster7.xml"/><Relationship Id="rId32" Type="http://schemas.openxmlformats.org/officeDocument/2006/relationships/slide" Target="slides/slide19.xml"/><Relationship Id="rId13" Type="http://schemas.openxmlformats.org/officeDocument/2006/relationships/notesMaster" Target="notesMasters/notesMaster1.xml"/><Relationship Id="rId35" Type="http://schemas.openxmlformats.org/officeDocument/2006/relationships/slide" Target="slides/slide22.xml"/><Relationship Id="rId12" Type="http://schemas.openxmlformats.org/officeDocument/2006/relationships/slideMaster" Target="slideMasters/slideMaster9.xml"/><Relationship Id="rId34" Type="http://schemas.openxmlformats.org/officeDocument/2006/relationships/slide" Target="slides/slide21.xml"/><Relationship Id="rId15" Type="http://schemas.openxmlformats.org/officeDocument/2006/relationships/slide" Target="slides/slide2.xml"/><Relationship Id="rId37" Type="http://customschemas.google.com/relationships/presentationmetadata" Target="metadata"/><Relationship Id="rId14" Type="http://schemas.openxmlformats.org/officeDocument/2006/relationships/slide" Target="slides/slide1.xml"/><Relationship Id="rId36" Type="http://schemas.openxmlformats.org/officeDocument/2006/relationships/slide" Target="slides/slide23.xml"/><Relationship Id="rId17" Type="http://schemas.openxmlformats.org/officeDocument/2006/relationships/slide" Target="slides/slide4.xml"/><Relationship Id="rId16" Type="http://schemas.openxmlformats.org/officeDocument/2006/relationships/slide" Target="slides/slide3.xml"/><Relationship Id="rId19" Type="http://schemas.openxmlformats.org/officeDocument/2006/relationships/slide" Target="slides/slide6.xml"/><Relationship Id="rId18" Type="http://schemas.openxmlformats.org/officeDocument/2006/relationships/slide" Target="slides/slide5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507" name="Google Shape;507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latin typeface="Dotumche"/>
                <a:ea typeface="Dotumche"/>
                <a:cs typeface="Dotumche"/>
                <a:sym typeface="Dotumche"/>
              </a:rPr>
              <a:t>‹#›</a:t>
            </a:fld>
            <a:endParaRPr>
              <a:latin typeface="Dotumche"/>
              <a:ea typeface="Dotumche"/>
              <a:cs typeface="Dotumche"/>
              <a:sym typeface="Dotumche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9" name="Google Shape;68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690" name="Google Shape;690;p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latin typeface="Dotumche"/>
                <a:ea typeface="Dotumche"/>
                <a:cs typeface="Dotumche"/>
                <a:sym typeface="Dotumche"/>
              </a:rPr>
              <a:t>‹#›</a:t>
            </a:fld>
            <a:endParaRPr>
              <a:latin typeface="Dotumche"/>
              <a:ea typeface="Dotumche"/>
              <a:cs typeface="Dotumche"/>
              <a:sym typeface="Dotumche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1" name="Google Shape;70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702" name="Google Shape;702;p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latin typeface="Dotumche"/>
                <a:ea typeface="Dotumche"/>
                <a:cs typeface="Dotumche"/>
                <a:sym typeface="Dotumche"/>
              </a:rPr>
              <a:t>‹#›</a:t>
            </a:fld>
            <a:endParaRPr>
              <a:latin typeface="Dotumche"/>
              <a:ea typeface="Dotumche"/>
              <a:cs typeface="Dotumche"/>
              <a:sym typeface="Dotumche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4" name="Google Shape;71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715" name="Google Shape;715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latin typeface="Dotumche"/>
                <a:ea typeface="Dotumche"/>
                <a:cs typeface="Dotumche"/>
                <a:sym typeface="Dotumche"/>
              </a:rPr>
              <a:t>‹#›</a:t>
            </a:fld>
            <a:endParaRPr>
              <a:latin typeface="Dotumche"/>
              <a:ea typeface="Dotumche"/>
              <a:cs typeface="Dotumche"/>
              <a:sym typeface="Dotumche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6" name="Google Shape;72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727" name="Google Shape;727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latin typeface="Dotumche"/>
                <a:ea typeface="Dotumche"/>
                <a:cs typeface="Dotumche"/>
                <a:sym typeface="Dotumche"/>
              </a:rPr>
              <a:t>‹#›</a:t>
            </a:fld>
            <a:endParaRPr>
              <a:latin typeface="Dotumche"/>
              <a:ea typeface="Dotumche"/>
              <a:cs typeface="Dotumche"/>
              <a:sym typeface="Dotumche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8" name="Google Shape;73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739" name="Google Shape;739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latin typeface="Dotumche"/>
                <a:ea typeface="Dotumche"/>
                <a:cs typeface="Dotumche"/>
                <a:sym typeface="Dotumche"/>
              </a:rPr>
              <a:t>‹#›</a:t>
            </a:fld>
            <a:endParaRPr>
              <a:latin typeface="Dotumche"/>
              <a:ea typeface="Dotumche"/>
              <a:cs typeface="Dotumche"/>
              <a:sym typeface="Dotumche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0" name="Google Shape;75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751" name="Google Shape;751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latin typeface="Dotumche"/>
                <a:ea typeface="Dotumche"/>
                <a:cs typeface="Dotumche"/>
                <a:sym typeface="Dotumche"/>
              </a:rPr>
              <a:t>‹#›</a:t>
            </a:fld>
            <a:endParaRPr>
              <a:latin typeface="Dotumche"/>
              <a:ea typeface="Dotumche"/>
              <a:cs typeface="Dotumche"/>
              <a:sym typeface="Dotumche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2" name="Google Shape;76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763" name="Google Shape;763;p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latin typeface="Dotumche"/>
                <a:ea typeface="Dotumche"/>
                <a:cs typeface="Dotumche"/>
                <a:sym typeface="Dotumche"/>
              </a:rPr>
              <a:t>‹#›</a:t>
            </a:fld>
            <a:endParaRPr>
              <a:latin typeface="Dotumche"/>
              <a:ea typeface="Dotumche"/>
              <a:cs typeface="Dotumche"/>
              <a:sym typeface="Dotumche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25bb88ea9f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4" name="Google Shape;774;g125bb88ea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775" name="Google Shape;775;g125bb88ea9f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latin typeface="Dotumche"/>
                <a:ea typeface="Dotumche"/>
                <a:cs typeface="Dotumche"/>
                <a:sym typeface="Dotumche"/>
              </a:rPr>
              <a:t>‹#›</a:t>
            </a:fld>
            <a:endParaRPr>
              <a:latin typeface="Dotumche"/>
              <a:ea typeface="Dotumche"/>
              <a:cs typeface="Dotumche"/>
              <a:sym typeface="Dotumche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1" name="Google Shape;79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792" name="Google Shape;792;p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latin typeface="Dotumche"/>
                <a:ea typeface="Dotumche"/>
                <a:cs typeface="Dotumche"/>
                <a:sym typeface="Dotumche"/>
              </a:rPr>
              <a:t>‹#›</a:t>
            </a:fld>
            <a:endParaRPr>
              <a:latin typeface="Dotumche"/>
              <a:ea typeface="Dotumche"/>
              <a:cs typeface="Dotumche"/>
              <a:sym typeface="Dotumche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25bb88ea9f_0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5" name="Google Shape;805;g125bb88ea9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806" name="Google Shape;806;g125bb88ea9f_0_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latin typeface="Dotumche"/>
                <a:ea typeface="Dotumche"/>
                <a:cs typeface="Dotumche"/>
                <a:sym typeface="Dotumche"/>
              </a:rPr>
              <a:t>‹#›</a:t>
            </a:fld>
            <a:endParaRPr>
              <a:latin typeface="Dotumche"/>
              <a:ea typeface="Dotumche"/>
              <a:cs typeface="Dotumche"/>
              <a:sym typeface="Dotumche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519" name="Google Shape;519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latin typeface="Dotumche"/>
                <a:ea typeface="Dotumche"/>
                <a:cs typeface="Dotumche"/>
                <a:sym typeface="Dotumche"/>
              </a:rPr>
              <a:t>‹#›</a:t>
            </a:fld>
            <a:endParaRPr>
              <a:latin typeface="Dotumche"/>
              <a:ea typeface="Dotumche"/>
              <a:cs typeface="Dotumche"/>
              <a:sym typeface="Dotumche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8" name="Google Shape;81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819" name="Google Shape;819;p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latin typeface="Dotumche"/>
                <a:ea typeface="Dotumche"/>
                <a:cs typeface="Dotumche"/>
                <a:sym typeface="Dotumche"/>
              </a:rPr>
              <a:t>‹#›</a:t>
            </a:fld>
            <a:endParaRPr>
              <a:latin typeface="Dotumche"/>
              <a:ea typeface="Dotumche"/>
              <a:cs typeface="Dotumche"/>
              <a:sym typeface="Dotumche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125bb88ea9f_1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1" name="Google Shape;831;g125bb88ea9f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832" name="Google Shape;832;g125bb88ea9f_1_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latin typeface="Dotumche"/>
                <a:ea typeface="Dotumche"/>
                <a:cs typeface="Dotumche"/>
                <a:sym typeface="Dotumche"/>
              </a:rPr>
              <a:t>‹#›</a:t>
            </a:fld>
            <a:endParaRPr>
              <a:latin typeface="Dotumche"/>
              <a:ea typeface="Dotumche"/>
              <a:cs typeface="Dotumche"/>
              <a:sym typeface="Dotumche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125bb88ea9f_1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5" name="Google Shape;845;g125bb88ea9f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846" name="Google Shape;846;g125bb88ea9f_1_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latin typeface="Dotumche"/>
                <a:ea typeface="Dotumche"/>
                <a:cs typeface="Dotumche"/>
                <a:sym typeface="Dotumche"/>
              </a:rPr>
              <a:t>‹#›</a:t>
            </a:fld>
            <a:endParaRPr>
              <a:latin typeface="Dotumche"/>
              <a:ea typeface="Dotumche"/>
              <a:cs typeface="Dotumche"/>
              <a:sym typeface="Dotumche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1" name="Google Shape;86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862" name="Google Shape;862;p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latin typeface="Dotumche"/>
                <a:ea typeface="Dotumche"/>
                <a:cs typeface="Dotumche"/>
                <a:sym typeface="Dotumche"/>
              </a:rPr>
              <a:t>‹#›</a:t>
            </a:fld>
            <a:endParaRPr>
              <a:latin typeface="Dotumche"/>
              <a:ea typeface="Dotumche"/>
              <a:cs typeface="Dotumche"/>
              <a:sym typeface="Dotumche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533" name="Google Shape;533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latin typeface="Dotumche"/>
                <a:ea typeface="Dotumche"/>
                <a:cs typeface="Dotumche"/>
                <a:sym typeface="Dotumche"/>
              </a:rPr>
              <a:t>‹#›</a:t>
            </a:fld>
            <a:endParaRPr>
              <a:latin typeface="Dotumche"/>
              <a:ea typeface="Dotumche"/>
              <a:cs typeface="Dotumche"/>
              <a:sym typeface="Dotumche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6" name="Google Shape;56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567" name="Google Shape;567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latin typeface="Dotumche"/>
                <a:ea typeface="Dotumche"/>
                <a:cs typeface="Dotumche"/>
                <a:sym typeface="Dotumche"/>
              </a:rPr>
              <a:t>‹#›</a:t>
            </a:fld>
            <a:endParaRPr>
              <a:latin typeface="Dotumche"/>
              <a:ea typeface="Dotumche"/>
              <a:cs typeface="Dotumche"/>
              <a:sym typeface="Dotumche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577" name="Google Shape;577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latin typeface="Dotumche"/>
                <a:ea typeface="Dotumche"/>
                <a:cs typeface="Dotumche"/>
                <a:sym typeface="Dotumche"/>
              </a:rPr>
              <a:t>‹#›</a:t>
            </a:fld>
            <a:endParaRPr>
              <a:latin typeface="Dotumche"/>
              <a:ea typeface="Dotumche"/>
              <a:cs typeface="Dotumche"/>
              <a:sym typeface="Dotumche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4" name="Google Shape;6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615" name="Google Shape;615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latin typeface="Dotumche"/>
                <a:ea typeface="Dotumche"/>
                <a:cs typeface="Dotumche"/>
                <a:sym typeface="Dotumche"/>
              </a:rPr>
              <a:t>‹#›</a:t>
            </a:fld>
            <a:endParaRPr>
              <a:latin typeface="Dotumche"/>
              <a:ea typeface="Dotumche"/>
              <a:cs typeface="Dotumche"/>
              <a:sym typeface="Dotumche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6" name="Google Shape;63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637" name="Google Shape;637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latin typeface="Dotumche"/>
                <a:ea typeface="Dotumche"/>
                <a:cs typeface="Dotumche"/>
                <a:sym typeface="Dotumche"/>
              </a:rPr>
              <a:t>‹#›</a:t>
            </a:fld>
            <a:endParaRPr>
              <a:latin typeface="Dotumche"/>
              <a:ea typeface="Dotumche"/>
              <a:cs typeface="Dotumche"/>
              <a:sym typeface="Dotumche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0" name="Google Shape;66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661" name="Google Shape;661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latin typeface="Dotumche"/>
                <a:ea typeface="Dotumche"/>
                <a:cs typeface="Dotumche"/>
                <a:sym typeface="Dotumche"/>
              </a:rPr>
              <a:t>‹#›</a:t>
            </a:fld>
            <a:endParaRPr>
              <a:latin typeface="Dotumche"/>
              <a:ea typeface="Dotumche"/>
              <a:cs typeface="Dotumche"/>
              <a:sym typeface="Dotumche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9" name="Google Shape;67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680" name="Google Shape;680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latin typeface="Dotumche"/>
                <a:ea typeface="Dotumche"/>
                <a:cs typeface="Dotumche"/>
                <a:sym typeface="Dotumche"/>
              </a:rPr>
              <a:t>‹#›</a:t>
            </a:fld>
            <a:endParaRPr>
              <a:latin typeface="Dotumche"/>
              <a:ea typeface="Dotumche"/>
              <a:cs typeface="Dotumche"/>
              <a:sym typeface="Dotumche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20" name="Google Shape;20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0" name="Google Shape;80;p4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81" name="Google Shape;81;p4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2" name="Google Shape;82;p4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83" name="Google Shape;83;p4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84" name="Google Shape;84;p4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85" name="Google Shape;85;p4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4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89" name="Google Shape;89;p4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90" name="Google Shape;90;p4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93" name="Google Shape;93;p4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94" name="Google Shape;94;p4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4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98" name="Google Shape;98;p4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99" name="Google Shape;99;p4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100" name="Google Shape;100;p4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101" name="Google Shape;101;p4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4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4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6" name="Google Shape;106;p4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107" name="Google Shape;107;p4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108" name="Google Shape;108;p4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50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5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113" name="Google Shape;113;p5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114" name="Google Shape;114;p5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1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51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5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119" name="Google Shape;119;p5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120" name="Google Shape;120;p5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0" name="Google Shape;130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131" name="Google Shape;131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132" name="Google Shape;132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5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6" name="Google Shape;136;p5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37" name="Google Shape;137;p5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8" name="Google Shape;138;p5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39" name="Google Shape;139;p5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140" name="Google Shape;140;p5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141" name="Google Shape;141;p5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6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145" name="Google Shape;145;p6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146" name="Google Shape;146;p6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" name="Google Shape;24;p3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5" name="Google Shape;25;p3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" name="Google Shape;26;p3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7" name="Google Shape;27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28" name="Google Shape;28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29" name="Google Shape;29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149" name="Google Shape;149;p6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150" name="Google Shape;150;p6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2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62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54" name="Google Shape;154;p62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55" name="Google Shape;155;p6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156" name="Google Shape;156;p6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157" name="Google Shape;157;p6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3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6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61" name="Google Shape;161;p63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62" name="Google Shape;162;p6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163" name="Google Shape;163;p6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164" name="Google Shape;164;p6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64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6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169" name="Google Shape;169;p6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170" name="Google Shape;170;p6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5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65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6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175" name="Google Shape;175;p6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176" name="Google Shape;176;p6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6" name="Google Shape;186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187" name="Google Shape;187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188" name="Google Shape;188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8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192" name="Google Shape;192;p8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193" name="Google Shape;193;p8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196" name="Google Shape;196;p8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197" name="Google Shape;197;p8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8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01" name="Google Shape;201;p8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02" name="Google Shape;202;p8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203" name="Google Shape;203;p8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204" name="Google Shape;204;p8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9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Google Shape;208;p9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09" name="Google Shape;209;p9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210" name="Google Shape;210;p9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211" name="Google Shape;211;p9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33" name="Google Shape;33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34" name="Google Shape;34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9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5" name="Google Shape;215;p9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216" name="Google Shape;216;p9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217" name="Google Shape;217;p9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9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9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1" name="Google Shape;221;p9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222" name="Google Shape;222;p9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223" name="Google Shape;223;p9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2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33" name="Google Shape;233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234" name="Google Shape;234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235" name="Google Shape;235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5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39" name="Google Shape;239;p5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40" name="Google Shape;240;p5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1" name="Google Shape;241;p5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42" name="Google Shape;242;p5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243" name="Google Shape;243;p5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244" name="Google Shape;244;p5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5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248" name="Google Shape;248;p5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249" name="Google Shape;249;p5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252" name="Google Shape;252;p5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253" name="Google Shape;253;p5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5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55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57" name="Google Shape;257;p55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58" name="Google Shape;258;p5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259" name="Google Shape;259;p5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260" name="Google Shape;260;p5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5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264" name="Google Shape;264;p5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65" name="Google Shape;265;p5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266" name="Google Shape;266;p5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267" name="Google Shape;267;p5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57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1" name="Google Shape;271;p5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272" name="Google Shape;272;p5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273" name="Google Shape;273;p5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8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58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7" name="Google Shape;277;p5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278" name="Google Shape;278;p5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279" name="Google Shape;279;p5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37" name="Google Shape;37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38" name="Google Shape;38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3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9" name="Google Shape;289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290" name="Google Shape;290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291" name="Google Shape;291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6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95" name="Google Shape;295;p6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96" name="Google Shape;296;p6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97" name="Google Shape;297;p6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98" name="Google Shape;298;p6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299" name="Google Shape;299;p6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300" name="Google Shape;300;p6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6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304" name="Google Shape;304;p6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305" name="Google Shape;305;p6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6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308" name="Google Shape;308;p6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309" name="Google Shape;309;p6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6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13" name="Google Shape;313;p6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314" name="Google Shape;314;p6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315" name="Google Shape;315;p6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316" name="Google Shape;316;p6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7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7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20" name="Google Shape;320;p7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321" name="Google Shape;321;p7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322" name="Google Shape;322;p7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323" name="Google Shape;323;p7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7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p7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7" name="Google Shape;327;p7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328" name="Google Shape;328;p7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329" name="Google Shape;329;p7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7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7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3" name="Google Shape;333;p7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334" name="Google Shape;334;p7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335" name="Google Shape;335;p7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3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5" name="Google Shape;345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346" name="Google Shape;346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347" name="Google Shape;347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7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73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51" name="Google Shape;351;p73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352" name="Google Shape;352;p73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53" name="Google Shape;353;p73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354" name="Google Shape;354;p7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355" name="Google Shape;355;p7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356" name="Google Shape;356;p7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2" name="Google Shape;42;p4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3" name="Google Shape;43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44" name="Google Shape;44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45" name="Google Shape;45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7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7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360" name="Google Shape;360;p7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361" name="Google Shape;361;p7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7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364" name="Google Shape;364;p7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365" name="Google Shape;365;p7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7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7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69" name="Google Shape;369;p7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370" name="Google Shape;370;p7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371" name="Google Shape;371;p7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372" name="Google Shape;372;p7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7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76" name="Google Shape;376;p7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377" name="Google Shape;377;p7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378" name="Google Shape;378;p7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379" name="Google Shape;379;p7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7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2" name="Google Shape;382;p78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3" name="Google Shape;383;p7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384" name="Google Shape;384;p7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385" name="Google Shape;385;p7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79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79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9" name="Google Shape;389;p7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390" name="Google Shape;390;p7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391" name="Google Shape;391;p7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0" name="Google Shape;400;p3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1" name="Google Shape;401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402" name="Google Shape;402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403" name="Google Shape;403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8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6" name="Google Shape;406;p80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07" name="Google Shape;407;p80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8" name="Google Shape;408;p8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09" name="Google Shape;409;p80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10" name="Google Shape;410;p8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411" name="Google Shape;411;p8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412" name="Google Shape;412;p8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8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5" name="Google Shape;415;p8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416" name="Google Shape;416;p8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417" name="Google Shape;417;p8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8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420" name="Google Shape;420;p8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421" name="Google Shape;421;p8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4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" name="Google Shape;50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51" name="Google Shape;51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52" name="Google Shape;52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83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83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25" name="Google Shape;425;p83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26" name="Google Shape;426;p8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427" name="Google Shape;427;p8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428" name="Google Shape;428;p8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84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p8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432" name="Google Shape;432;p84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33" name="Google Shape;433;p8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434" name="Google Shape;434;p8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435" name="Google Shape;435;p8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8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8" name="Google Shape;438;p85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9" name="Google Shape;439;p8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440" name="Google Shape;440;p8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441" name="Google Shape;441;p8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86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p86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5" name="Google Shape;445;p8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446" name="Google Shape;446;p8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447" name="Google Shape;447;p8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6" name="Google Shape;456;p3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57" name="Google Shape;457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458" name="Google Shape;458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459" name="Google Shape;459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9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2" name="Google Shape;462;p93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3" name="Google Shape;463;p93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4" name="Google Shape;464;p93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5" name="Google Shape;465;p93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6" name="Google Shape;466;p9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467" name="Google Shape;467;p9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468" name="Google Shape;468;p9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9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1" name="Google Shape;471;p9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472" name="Google Shape;472;p9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473" name="Google Shape;473;p9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9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476" name="Google Shape;476;p9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477" name="Google Shape;477;p9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9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0" name="Google Shape;480;p9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81" name="Google Shape;481;p9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82" name="Google Shape;482;p9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483" name="Google Shape;483;p9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484" name="Google Shape;484;p9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9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7" name="Google Shape;487;p9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488" name="Google Shape;488;p9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89" name="Google Shape;489;p9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490" name="Google Shape;490;p9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491" name="Google Shape;491;p9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3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57" name="Google Shape;57;p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58" name="Google Shape;58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9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4" name="Google Shape;494;p98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5" name="Google Shape;495;p9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496" name="Google Shape;496;p9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497" name="Google Shape;497;p9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99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0" name="Google Shape;500;p99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1" name="Google Shape;501;p9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502" name="Google Shape;502;p9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503" name="Google Shape;503;p9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4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4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63" name="Google Shape;63;p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64" name="Google Shape;64;p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" name="Google Shape;74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75" name="Google Shape;75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6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theme" Target="../theme/theme7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9" Type="http://schemas.openxmlformats.org/officeDocument/2006/relationships/theme" Target="../theme/theme9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9" Type="http://schemas.openxmlformats.org/officeDocument/2006/relationships/theme" Target="../theme/theme4.xml"/><Relationship Id="rId5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7.xml"/></Relationships>
</file>

<file path=ppt/slideMasters/_rels/slideMaster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/Relationships>
</file>

<file path=ppt/slideMasters/_rels/slideMaster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9" Type="http://schemas.openxmlformats.org/officeDocument/2006/relationships/theme" Target="../theme/theme8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/Relationships>
</file>

<file path=ppt/slideMasters/_rels/slideMaster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7.xml"/><Relationship Id="rId9" Type="http://schemas.openxmlformats.org/officeDocument/2006/relationships/theme" Target="../theme/theme10.xml"/><Relationship Id="rId5" Type="http://schemas.openxmlformats.org/officeDocument/2006/relationships/slideLayout" Target="../slideLayouts/slideLayout68.xml"/><Relationship Id="rId6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0.xml"/><Relationship Id="rId8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8" name="Google Shape;68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9" name="Google Shape;69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0" name="Google Shape;70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2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4" name="Google Shape;124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6" name="Google Shape;126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p2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80" name="Google Shape;180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81" name="Google Shape;181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82" name="Google Shape;182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2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27" name="Google Shape;227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28" name="Google Shape;228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29" name="Google Shape;229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2" name="Google Shape;282;p3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83" name="Google Shape;283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84" name="Google Shape;284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85" name="Google Shape;285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8" name="Google Shape;338;p3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39" name="Google Shape;339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40" name="Google Shape;340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41" name="Google Shape;341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4" name="Google Shape;394;p3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95" name="Google Shape;395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96" name="Google Shape;396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97" name="Google Shape;397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0" name="Google Shape;450;p3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51" name="Google Shape;451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52" name="Google Shape;452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algun Gothic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53" name="Google Shape;453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33.png"/><Relationship Id="rId5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27.png"/><Relationship Id="rId5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Relationship Id="rId5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24.png"/><Relationship Id="rId5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32.png"/><Relationship Id="rId10" Type="http://schemas.openxmlformats.org/officeDocument/2006/relationships/image" Target="../media/image35.png"/><Relationship Id="rId9" Type="http://schemas.openxmlformats.org/officeDocument/2006/relationships/image" Target="../media/image49.png"/><Relationship Id="rId5" Type="http://schemas.openxmlformats.org/officeDocument/2006/relationships/image" Target="../media/image25.png"/><Relationship Id="rId6" Type="http://schemas.openxmlformats.org/officeDocument/2006/relationships/image" Target="../media/image34.png"/><Relationship Id="rId7" Type="http://schemas.openxmlformats.org/officeDocument/2006/relationships/image" Target="../media/image41.png"/><Relationship Id="rId8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44.png"/><Relationship Id="rId5" Type="http://schemas.openxmlformats.org/officeDocument/2006/relationships/image" Target="../media/image36.png"/><Relationship Id="rId6" Type="http://schemas.openxmlformats.org/officeDocument/2006/relationships/image" Target="../media/image48.png"/><Relationship Id="rId7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46.png"/><Relationship Id="rId5" Type="http://schemas.openxmlformats.org/officeDocument/2006/relationships/image" Target="../media/image45.png"/><Relationship Id="rId6" Type="http://schemas.openxmlformats.org/officeDocument/2006/relationships/image" Target="../media/image4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37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53.png"/><Relationship Id="rId9" Type="http://schemas.openxmlformats.org/officeDocument/2006/relationships/image" Target="../media/image55.png"/><Relationship Id="rId5" Type="http://schemas.openxmlformats.org/officeDocument/2006/relationships/image" Target="../media/image52.png"/><Relationship Id="rId6" Type="http://schemas.openxmlformats.org/officeDocument/2006/relationships/image" Target="../media/image54.png"/><Relationship Id="rId7" Type="http://schemas.openxmlformats.org/officeDocument/2006/relationships/image" Target="../media/image57.png"/><Relationship Id="rId8" Type="http://schemas.openxmlformats.org/officeDocument/2006/relationships/image" Target="../media/image5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10" Type="http://schemas.openxmlformats.org/officeDocument/2006/relationships/image" Target="../media/image14.png"/><Relationship Id="rId9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3.png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26.png"/><Relationship Id="rId5" Type="http://schemas.openxmlformats.org/officeDocument/2006/relationships/image" Target="../media/image19.png"/><Relationship Id="rId6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486D"/>
        </a:solid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"/>
          <p:cNvSpPr txBox="1"/>
          <p:nvPr/>
        </p:nvSpPr>
        <p:spPr>
          <a:xfrm>
            <a:off x="2402032" y="4079359"/>
            <a:ext cx="421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ko-KR" sz="36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완료보고서</a:t>
            </a:r>
            <a:endParaRPr b="1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1"/>
          <p:cNvSpPr/>
          <p:nvPr/>
        </p:nvSpPr>
        <p:spPr>
          <a:xfrm>
            <a:off x="1132688" y="6185060"/>
            <a:ext cx="2664296" cy="2769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권소연  김수연  채지훈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1" name="Google Shape;511;p1"/>
          <p:cNvCxnSpPr/>
          <p:nvPr/>
        </p:nvCxnSpPr>
        <p:spPr>
          <a:xfrm>
            <a:off x="0" y="594928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2" name="Google Shape;512;p1"/>
          <p:cNvCxnSpPr/>
          <p:nvPr/>
        </p:nvCxnSpPr>
        <p:spPr>
          <a:xfrm>
            <a:off x="8100392" y="0"/>
            <a:ext cx="0" cy="594928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3" name="Google Shape;513;p1"/>
          <p:cNvCxnSpPr/>
          <p:nvPr/>
        </p:nvCxnSpPr>
        <p:spPr>
          <a:xfrm>
            <a:off x="899592" y="5949280"/>
            <a:ext cx="0" cy="913338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4" name="Google Shape;514;p1"/>
          <p:cNvSpPr txBox="1"/>
          <p:nvPr/>
        </p:nvSpPr>
        <p:spPr>
          <a:xfrm>
            <a:off x="1962950" y="1400900"/>
            <a:ext cx="218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2021 SAP 클라우드 과정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5" name="Google Shape;51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3613" y="1801096"/>
            <a:ext cx="4871216" cy="227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486D"/>
        </a:solidFill>
      </p:bgPr>
    </p:bg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2" name="Google Shape;692;p10"/>
          <p:cNvCxnSpPr/>
          <p:nvPr/>
        </p:nvCxnSpPr>
        <p:spPr>
          <a:xfrm>
            <a:off x="0" y="594928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3" name="Google Shape;693;p10"/>
          <p:cNvCxnSpPr/>
          <p:nvPr/>
        </p:nvCxnSpPr>
        <p:spPr>
          <a:xfrm>
            <a:off x="899592" y="0"/>
            <a:ext cx="0" cy="6862618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4" name="Google Shape;694;p10"/>
          <p:cNvSpPr txBox="1"/>
          <p:nvPr/>
        </p:nvSpPr>
        <p:spPr>
          <a:xfrm>
            <a:off x="827584" y="236784"/>
            <a:ext cx="5976664" cy="597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algun Gothic"/>
              <a:buNone/>
            </a:pPr>
            <a:r>
              <a:rPr b="1" i="0" lang="ko-KR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핵심 개발 및 구현 : </a:t>
            </a:r>
            <a:r>
              <a:rPr b="1" i="0" lang="ko-KR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테이블 및 데이터 관리</a:t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5" name="Google Shape;69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3200" y="5950275"/>
            <a:ext cx="1940809" cy="90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7977" y="1412776"/>
            <a:ext cx="6276391" cy="1728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97081" y="3468466"/>
            <a:ext cx="6287287" cy="1040654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10"/>
          <p:cNvSpPr txBox="1"/>
          <p:nvPr/>
        </p:nvSpPr>
        <p:spPr>
          <a:xfrm>
            <a:off x="2483768" y="4736830"/>
            <a:ext cx="50405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마스터 데이터 관리 – MAINTENANCE VIEW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486D"/>
        </a:solidFill>
      </p:bgPr>
    </p:bg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4" name="Google Shape;704;p11"/>
          <p:cNvCxnSpPr/>
          <p:nvPr/>
        </p:nvCxnSpPr>
        <p:spPr>
          <a:xfrm>
            <a:off x="0" y="594928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5" name="Google Shape;705;p11"/>
          <p:cNvCxnSpPr/>
          <p:nvPr/>
        </p:nvCxnSpPr>
        <p:spPr>
          <a:xfrm>
            <a:off x="899592" y="0"/>
            <a:ext cx="0" cy="6862618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6" name="Google Shape;706;p11"/>
          <p:cNvSpPr txBox="1"/>
          <p:nvPr/>
        </p:nvSpPr>
        <p:spPr>
          <a:xfrm>
            <a:off x="611560" y="236784"/>
            <a:ext cx="6375616" cy="597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algun Gothic"/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핵심 개발 및 구현 : </a:t>
            </a:r>
            <a:r>
              <a:rPr b="1" lang="ko-KR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b="1"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테이블 및 데이터 관리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7" name="Google Shape;70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3200" y="5950275"/>
            <a:ext cx="1940809" cy="907725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1"/>
          <p:cNvSpPr txBox="1"/>
          <p:nvPr/>
        </p:nvSpPr>
        <p:spPr>
          <a:xfrm>
            <a:off x="1979712" y="5363924"/>
            <a:ext cx="5400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트랜잭션 데이터 관리 – 판매 데이터 랜덤 생성 프로그램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9" name="Google Shape;70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67168" y="3523987"/>
            <a:ext cx="4925112" cy="1705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77380" y="1268760"/>
            <a:ext cx="491490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11"/>
          <p:cNvSpPr/>
          <p:nvPr/>
        </p:nvSpPr>
        <p:spPr>
          <a:xfrm>
            <a:off x="1979712" y="2924944"/>
            <a:ext cx="5717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마스터 데이터 관리 – 엑셀 대량 데이터 업로드 프로그램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486D"/>
        </a:solidFill>
      </p:bgPr>
    </p:bg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7" name="Google Shape;717;p12"/>
          <p:cNvCxnSpPr/>
          <p:nvPr/>
        </p:nvCxnSpPr>
        <p:spPr>
          <a:xfrm>
            <a:off x="0" y="594928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8" name="Google Shape;718;p12"/>
          <p:cNvCxnSpPr/>
          <p:nvPr/>
        </p:nvCxnSpPr>
        <p:spPr>
          <a:xfrm>
            <a:off x="899592" y="0"/>
            <a:ext cx="0" cy="6862618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9" name="Google Shape;719;p12"/>
          <p:cNvSpPr txBox="1"/>
          <p:nvPr/>
        </p:nvSpPr>
        <p:spPr>
          <a:xfrm>
            <a:off x="747201" y="236775"/>
            <a:ext cx="74871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algun Gothic"/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핵심 개발 및 구현 : </a:t>
            </a:r>
            <a:r>
              <a:rPr b="1" lang="ko-KR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b="1"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MM MODULE 프로세스 구현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0" name="Google Shape;72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3200" y="5950275"/>
            <a:ext cx="1940809" cy="907725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12"/>
          <p:cNvSpPr txBox="1"/>
          <p:nvPr/>
        </p:nvSpPr>
        <p:spPr>
          <a:xfrm>
            <a:off x="1259633" y="2708920"/>
            <a:ext cx="734481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AUTO FILL-UP 프로세스 – 배치잡을 이용하여 매장 간 재고 이동 지시 자동화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티코드 – SM36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2" name="Google Shape;72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55777" y="3501008"/>
            <a:ext cx="4248471" cy="173695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2"/>
          <p:cNvSpPr txBox="1"/>
          <p:nvPr/>
        </p:nvSpPr>
        <p:spPr>
          <a:xfrm>
            <a:off x="1403649" y="5373216"/>
            <a:ext cx="73448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AUTO FILL-UP 프로세스 – 자재문서 테이블에 STO 신규 레코드 생성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486D"/>
        </a:solidFill>
      </p:bgPr>
    </p:bg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9" name="Google Shape;729;p13"/>
          <p:cNvCxnSpPr/>
          <p:nvPr/>
        </p:nvCxnSpPr>
        <p:spPr>
          <a:xfrm>
            <a:off x="0" y="594928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0" name="Google Shape;730;p13"/>
          <p:cNvCxnSpPr/>
          <p:nvPr/>
        </p:nvCxnSpPr>
        <p:spPr>
          <a:xfrm>
            <a:off x="899592" y="0"/>
            <a:ext cx="0" cy="6862618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1" name="Google Shape;731;p13"/>
          <p:cNvSpPr txBox="1"/>
          <p:nvPr/>
        </p:nvSpPr>
        <p:spPr>
          <a:xfrm>
            <a:off x="899592" y="236784"/>
            <a:ext cx="6552728" cy="597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algun Gothic"/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핵심 개발 및 구현 : </a:t>
            </a:r>
            <a:r>
              <a:rPr b="1" lang="ko-KR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b="1"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MM MODULE 프로세스 구현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2" name="Google Shape;73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3200" y="5950275"/>
            <a:ext cx="1940809" cy="907725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13"/>
          <p:cNvSpPr txBox="1"/>
          <p:nvPr/>
        </p:nvSpPr>
        <p:spPr>
          <a:xfrm>
            <a:off x="1259633" y="5373216"/>
            <a:ext cx="73448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영업 MD 본사 R/T 지시 프로세스 – 판매 실적 확인 후 신규 STO생성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4" name="Google Shape;73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35552" y="980729"/>
            <a:ext cx="4640704" cy="253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35553" y="3861049"/>
            <a:ext cx="4640703" cy="131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486D"/>
        </a:solidFill>
      </p:bgPr>
    </p:bg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1" name="Google Shape;741;p14"/>
          <p:cNvCxnSpPr/>
          <p:nvPr/>
        </p:nvCxnSpPr>
        <p:spPr>
          <a:xfrm>
            <a:off x="0" y="594928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2" name="Google Shape;742;p14"/>
          <p:cNvCxnSpPr/>
          <p:nvPr/>
        </p:nvCxnSpPr>
        <p:spPr>
          <a:xfrm>
            <a:off x="899592" y="0"/>
            <a:ext cx="0" cy="6862618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3" name="Google Shape;743;p14"/>
          <p:cNvSpPr txBox="1"/>
          <p:nvPr/>
        </p:nvSpPr>
        <p:spPr>
          <a:xfrm>
            <a:off x="899601" y="236775"/>
            <a:ext cx="73992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algun Gothic"/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핵심 개발 및 구현 : </a:t>
            </a:r>
            <a:r>
              <a:rPr b="1" lang="ko-KR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b="1"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MM MODULE 프로세스 구현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4" name="Google Shape;74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3200" y="5950275"/>
            <a:ext cx="1940809" cy="907725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14"/>
          <p:cNvSpPr txBox="1"/>
          <p:nvPr/>
        </p:nvSpPr>
        <p:spPr>
          <a:xfrm>
            <a:off x="1835600" y="5363938"/>
            <a:ext cx="646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매장 간 R/T 요청 프로세스 – 지점별 재고 확인 후  STO 요청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6" name="Google Shape;74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7675" y="834075"/>
            <a:ext cx="4344733" cy="2107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6175" y="3040450"/>
            <a:ext cx="4367729" cy="210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486D"/>
        </a:solidFill>
      </p:bgPr>
    </p:bg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3" name="Google Shape;753;p15"/>
          <p:cNvCxnSpPr/>
          <p:nvPr/>
        </p:nvCxnSpPr>
        <p:spPr>
          <a:xfrm>
            <a:off x="0" y="594928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4" name="Google Shape;754;p15"/>
          <p:cNvCxnSpPr/>
          <p:nvPr/>
        </p:nvCxnSpPr>
        <p:spPr>
          <a:xfrm>
            <a:off x="899592" y="0"/>
            <a:ext cx="0" cy="6862618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5" name="Google Shape;755;p15"/>
          <p:cNvSpPr txBox="1"/>
          <p:nvPr/>
        </p:nvSpPr>
        <p:spPr>
          <a:xfrm>
            <a:off x="827573" y="236775"/>
            <a:ext cx="67311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algun Gothic"/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핵심 개발 및 구현 : </a:t>
            </a:r>
            <a:r>
              <a:rPr b="1" lang="ko-KR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PO </a:t>
            </a:r>
            <a:r>
              <a:rPr b="1"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프로세스 구현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6" name="Google Shape;75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3200" y="5950275"/>
            <a:ext cx="1940809" cy="907725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15"/>
          <p:cNvSpPr txBox="1"/>
          <p:nvPr/>
        </p:nvSpPr>
        <p:spPr>
          <a:xfrm>
            <a:off x="2267744" y="5373216"/>
            <a:ext cx="49685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 프로세스 – 상품 선택 후 Purchase Order 생성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8" name="Google Shape;75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66829" y="908720"/>
            <a:ext cx="5413483" cy="2464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70089" y="3556935"/>
            <a:ext cx="5410223" cy="1600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486D"/>
        </a:solidFill>
      </p:bgPr>
    </p:bg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5" name="Google Shape;765;p16"/>
          <p:cNvCxnSpPr/>
          <p:nvPr/>
        </p:nvCxnSpPr>
        <p:spPr>
          <a:xfrm>
            <a:off x="0" y="594928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6" name="Google Shape;766;p16"/>
          <p:cNvCxnSpPr/>
          <p:nvPr/>
        </p:nvCxnSpPr>
        <p:spPr>
          <a:xfrm>
            <a:off x="899592" y="0"/>
            <a:ext cx="0" cy="6862618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7" name="Google Shape;767;p16"/>
          <p:cNvSpPr txBox="1"/>
          <p:nvPr/>
        </p:nvSpPr>
        <p:spPr>
          <a:xfrm>
            <a:off x="755576" y="236784"/>
            <a:ext cx="5256584" cy="597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algun Gothic"/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핵심 개발 및 구현 : </a:t>
            </a:r>
            <a:r>
              <a:rPr b="1" lang="ko-KR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4. 결재 시스템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8" name="Google Shape;76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3200" y="5950275"/>
            <a:ext cx="1940809" cy="907725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16"/>
          <p:cNvSpPr txBox="1"/>
          <p:nvPr/>
        </p:nvSpPr>
        <p:spPr>
          <a:xfrm>
            <a:off x="2123728" y="5435932"/>
            <a:ext cx="52565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결재 프로세스 – 발주 결재 승인 / 반려 선택 프로그램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0" name="Google Shape;77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95736" y="1044632"/>
            <a:ext cx="4896544" cy="2475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09716" y="3721960"/>
            <a:ext cx="4882564" cy="1579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486D"/>
        </a:solidFill>
      </p:bgPr>
    </p:bg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7" name="Google Shape;777;g125bb88ea9f_0_0"/>
          <p:cNvCxnSpPr/>
          <p:nvPr/>
        </p:nvCxnSpPr>
        <p:spPr>
          <a:xfrm>
            <a:off x="0" y="594928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8" name="Google Shape;778;g125bb88ea9f_0_0"/>
          <p:cNvCxnSpPr/>
          <p:nvPr/>
        </p:nvCxnSpPr>
        <p:spPr>
          <a:xfrm>
            <a:off x="899592" y="0"/>
            <a:ext cx="0" cy="6862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9" name="Google Shape;779;g125bb88ea9f_0_0"/>
          <p:cNvSpPr txBox="1"/>
          <p:nvPr/>
        </p:nvSpPr>
        <p:spPr>
          <a:xfrm>
            <a:off x="755576" y="236784"/>
            <a:ext cx="52566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algun Gothic"/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핵심 개발 및 구현 : </a:t>
            </a:r>
            <a:r>
              <a:rPr b="1" lang="ko-KR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4. 결재 시스템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0" name="Google Shape;780;g125bb88ea9f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3200" y="5950275"/>
            <a:ext cx="1940809" cy="907725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g125bb88ea9f_0_0"/>
          <p:cNvSpPr txBox="1"/>
          <p:nvPr/>
        </p:nvSpPr>
        <p:spPr>
          <a:xfrm>
            <a:off x="2123724" y="5435925"/>
            <a:ext cx="637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결재 프로세스 – </a:t>
            </a:r>
            <a:r>
              <a:rPr b="1" lang="ko-KR" sz="1800">
                <a:solidFill>
                  <a:schemeClr val="lt1"/>
                </a:solidFill>
              </a:rPr>
              <a:t>재고 이전 요청 승인/반려 프로세스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2" name="Google Shape;782;g125bb88ea9f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6850" y="1069788"/>
            <a:ext cx="2615000" cy="1261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g125bb88ea9f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1325" y="4013238"/>
            <a:ext cx="2615000" cy="126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g125bb88ea9f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6850" y="2582899"/>
            <a:ext cx="2615000" cy="1268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g125bb88ea9f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90300" y="1069801"/>
            <a:ext cx="1940800" cy="2724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g125bb88ea9f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09550" y="2553113"/>
            <a:ext cx="2730936" cy="13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g125bb88ea9f_0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09550" y="1069800"/>
            <a:ext cx="2730925" cy="1318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g125bb88ea9f_0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09550" y="4001400"/>
            <a:ext cx="2730925" cy="1314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486D"/>
        </a:solidFill>
      </p:bgPr>
    </p:bg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4" name="Google Shape;794;p17"/>
          <p:cNvCxnSpPr/>
          <p:nvPr/>
        </p:nvCxnSpPr>
        <p:spPr>
          <a:xfrm>
            <a:off x="0" y="594928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5" name="Google Shape;795;p17"/>
          <p:cNvCxnSpPr/>
          <p:nvPr/>
        </p:nvCxnSpPr>
        <p:spPr>
          <a:xfrm>
            <a:off x="899592" y="0"/>
            <a:ext cx="0" cy="6862618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96" name="Google Shape;796;p17"/>
          <p:cNvSpPr txBox="1"/>
          <p:nvPr/>
        </p:nvSpPr>
        <p:spPr>
          <a:xfrm>
            <a:off x="755576" y="236784"/>
            <a:ext cx="5256584" cy="597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algun Gothic"/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핵심 개발 및 구현 : </a:t>
            </a:r>
            <a:r>
              <a:rPr b="1" lang="ko-KR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5. 레포트 조회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7" name="Google Shape;79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3200" y="5950275"/>
            <a:ext cx="1940809" cy="907725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17"/>
          <p:cNvSpPr txBox="1"/>
          <p:nvPr/>
        </p:nvSpPr>
        <p:spPr>
          <a:xfrm>
            <a:off x="1907096" y="5430550"/>
            <a:ext cx="532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상품 상세 정보, 재고 조회 프로그램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9" name="Google Shape;7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2875" y="984051"/>
            <a:ext cx="3750150" cy="174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2875" y="3196075"/>
            <a:ext cx="3750150" cy="174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0900" y="984050"/>
            <a:ext cx="3803641" cy="17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10900" y="3196075"/>
            <a:ext cx="3741708" cy="1733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486D"/>
        </a:solidFill>
      </p:bgPr>
    </p:bg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8" name="Google Shape;808;g125bb88ea9f_0_25"/>
          <p:cNvCxnSpPr/>
          <p:nvPr/>
        </p:nvCxnSpPr>
        <p:spPr>
          <a:xfrm>
            <a:off x="0" y="594928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9" name="Google Shape;809;g125bb88ea9f_0_25"/>
          <p:cNvCxnSpPr/>
          <p:nvPr/>
        </p:nvCxnSpPr>
        <p:spPr>
          <a:xfrm>
            <a:off x="899592" y="0"/>
            <a:ext cx="0" cy="6862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0" name="Google Shape;810;g125bb88ea9f_0_25"/>
          <p:cNvSpPr txBox="1"/>
          <p:nvPr/>
        </p:nvSpPr>
        <p:spPr>
          <a:xfrm>
            <a:off x="755576" y="236784"/>
            <a:ext cx="52566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algun Gothic"/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핵심 개발 및 구현 : </a:t>
            </a:r>
            <a:r>
              <a:rPr b="1" lang="ko-KR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5. 레포트 조회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1" name="Google Shape;811;g125bb88ea9f_0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3200" y="5950275"/>
            <a:ext cx="1940809" cy="907725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g125bb88ea9f_0_25"/>
          <p:cNvSpPr txBox="1"/>
          <p:nvPr/>
        </p:nvSpPr>
        <p:spPr>
          <a:xfrm>
            <a:off x="1207171" y="4963825"/>
            <a:ext cx="532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</a:rPr>
              <a:t>지점 일자별 판매 실적 조회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3" name="Google Shape;813;g125bb88ea9f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2725" y="1360438"/>
            <a:ext cx="2728275" cy="13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g125bb88ea9f_0_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7175" y="3223688"/>
            <a:ext cx="2739386" cy="13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g125bb88ea9f_0_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0625" y="3222475"/>
            <a:ext cx="2728275" cy="1339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486D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1" name="Google Shape;521;p2"/>
          <p:cNvCxnSpPr/>
          <p:nvPr/>
        </p:nvCxnSpPr>
        <p:spPr>
          <a:xfrm>
            <a:off x="0" y="594928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2" name="Google Shape;522;p2"/>
          <p:cNvCxnSpPr/>
          <p:nvPr/>
        </p:nvCxnSpPr>
        <p:spPr>
          <a:xfrm>
            <a:off x="899592" y="0"/>
            <a:ext cx="0" cy="6862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3" name="Google Shape;523;p2"/>
          <p:cNvSpPr txBox="1"/>
          <p:nvPr/>
        </p:nvSpPr>
        <p:spPr>
          <a:xfrm>
            <a:off x="2008414" y="836712"/>
            <a:ext cx="5552868" cy="4093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 차</a:t>
            </a:r>
            <a:endParaRPr b="1" i="0" sz="40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 구성 및 역할</a:t>
            </a:r>
            <a:endParaRPr b="1" i="0" sz="2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추진 일정</a:t>
            </a:r>
            <a:endParaRPr b="1" i="0" sz="2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회사 소개</a:t>
            </a:r>
            <a:endParaRPr b="1" i="0" sz="2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배경</a:t>
            </a:r>
            <a:endParaRPr b="1" i="0" sz="2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AS-IS / TO-BE 분석</a:t>
            </a:r>
            <a:endParaRPr b="1" i="0" sz="2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목표</a:t>
            </a:r>
            <a:endParaRPr b="1" i="0" sz="2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ERD 분석</a:t>
            </a:r>
            <a:endParaRPr b="1" i="0" sz="2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핵심 개발 및 구현</a:t>
            </a:r>
            <a:endParaRPr b="1" i="0" sz="2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24" name="Google Shape;52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3200" y="5949280"/>
            <a:ext cx="1940809" cy="9077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5" name="Google Shape;525;p2"/>
          <p:cNvCxnSpPr/>
          <p:nvPr/>
        </p:nvCxnSpPr>
        <p:spPr>
          <a:xfrm rot="10800000">
            <a:off x="2547257" y="1159329"/>
            <a:ext cx="1494064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6" name="Google Shape;526;p2"/>
          <p:cNvCxnSpPr/>
          <p:nvPr/>
        </p:nvCxnSpPr>
        <p:spPr>
          <a:xfrm rot="10800000">
            <a:off x="5532664" y="1140279"/>
            <a:ext cx="1494064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7" name="Google Shape;527;p2"/>
          <p:cNvCxnSpPr/>
          <p:nvPr/>
        </p:nvCxnSpPr>
        <p:spPr>
          <a:xfrm>
            <a:off x="2547257" y="1159329"/>
            <a:ext cx="0" cy="4180422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8" name="Google Shape;528;p2"/>
          <p:cNvCxnSpPr/>
          <p:nvPr/>
        </p:nvCxnSpPr>
        <p:spPr>
          <a:xfrm>
            <a:off x="7026728" y="1140279"/>
            <a:ext cx="0" cy="4199472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9" name="Google Shape;529;p2"/>
          <p:cNvCxnSpPr/>
          <p:nvPr/>
        </p:nvCxnSpPr>
        <p:spPr>
          <a:xfrm>
            <a:off x="2547257" y="5339751"/>
            <a:ext cx="4479471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486D"/>
        </a:solidFill>
      </p:bgPr>
    </p:bg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1" name="Google Shape;821;p18"/>
          <p:cNvCxnSpPr/>
          <p:nvPr/>
        </p:nvCxnSpPr>
        <p:spPr>
          <a:xfrm>
            <a:off x="0" y="594928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2" name="Google Shape;822;p18"/>
          <p:cNvCxnSpPr/>
          <p:nvPr/>
        </p:nvCxnSpPr>
        <p:spPr>
          <a:xfrm>
            <a:off x="899592" y="0"/>
            <a:ext cx="0" cy="6862618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23" name="Google Shape;823;p18"/>
          <p:cNvSpPr txBox="1"/>
          <p:nvPr/>
        </p:nvSpPr>
        <p:spPr>
          <a:xfrm>
            <a:off x="755576" y="236784"/>
            <a:ext cx="5256584" cy="597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algun Gothic"/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핵심 개발 및 구현 : </a:t>
            </a:r>
            <a:r>
              <a:rPr b="1" lang="ko-KR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5. 레포트 조회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4" name="Google Shape;82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3200" y="5950275"/>
            <a:ext cx="1940809" cy="907725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18"/>
          <p:cNvSpPr txBox="1"/>
          <p:nvPr/>
        </p:nvSpPr>
        <p:spPr>
          <a:xfrm>
            <a:off x="2051720" y="5291916"/>
            <a:ext cx="51845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모든 결재 리스트, 판매실적, 발주 오더 조회 프로그램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6" name="Google Shape;82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6601" y="3347442"/>
            <a:ext cx="6544822" cy="1800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31640" y="980728"/>
            <a:ext cx="3037155" cy="2232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2001" y="986947"/>
            <a:ext cx="3259422" cy="2226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486D"/>
        </a:solidFill>
      </p:bgPr>
    </p:bg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4" name="Google Shape;834;g125bb88ea9f_1_3"/>
          <p:cNvCxnSpPr/>
          <p:nvPr/>
        </p:nvCxnSpPr>
        <p:spPr>
          <a:xfrm>
            <a:off x="0" y="594928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5" name="Google Shape;835;g125bb88ea9f_1_3"/>
          <p:cNvCxnSpPr/>
          <p:nvPr/>
        </p:nvCxnSpPr>
        <p:spPr>
          <a:xfrm>
            <a:off x="899592" y="0"/>
            <a:ext cx="0" cy="6862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6" name="Google Shape;836;g125bb88ea9f_1_3"/>
          <p:cNvSpPr txBox="1"/>
          <p:nvPr/>
        </p:nvSpPr>
        <p:spPr>
          <a:xfrm>
            <a:off x="755575" y="236775"/>
            <a:ext cx="59346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algun Gothic"/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핵심 개발 및 구현 : </a:t>
            </a:r>
            <a:r>
              <a:rPr b="1" lang="ko-KR" sz="2200">
                <a:solidFill>
                  <a:schemeClr val="lt1"/>
                </a:solidFill>
              </a:rPr>
              <a:t>6</a:t>
            </a:r>
            <a:r>
              <a:rPr b="1" lang="ko-KR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1" lang="ko-KR" sz="2200">
                <a:solidFill>
                  <a:schemeClr val="lt1"/>
                </a:solidFill>
              </a:rPr>
              <a:t>OData Service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7" name="Google Shape;837;g125bb88ea9f_1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3200" y="5950275"/>
            <a:ext cx="1940809" cy="907725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g125bb88ea9f_1_3"/>
          <p:cNvSpPr txBox="1"/>
          <p:nvPr/>
        </p:nvSpPr>
        <p:spPr>
          <a:xfrm>
            <a:off x="1046820" y="5291916"/>
            <a:ext cx="518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</a:rPr>
              <a:t>SAP UI5 CRUD 를 위해 OData Service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9" name="Google Shape;839;g125bb88ea9f_1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0650" y="1012675"/>
            <a:ext cx="1658466" cy="399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g125bb88ea9f_1_3"/>
          <p:cNvPicPr preferRelativeResize="0"/>
          <p:nvPr/>
        </p:nvPicPr>
        <p:blipFill rotWithShape="1">
          <a:blip r:embed="rId5">
            <a:alphaModFix/>
          </a:blip>
          <a:srcRect b="0" l="0" r="42798" t="0"/>
          <a:stretch/>
        </p:blipFill>
        <p:spPr>
          <a:xfrm>
            <a:off x="2874130" y="1012675"/>
            <a:ext cx="2495200" cy="318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g125bb88ea9f_1_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8225" y="1012675"/>
            <a:ext cx="2716866" cy="4279249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g125bb88ea9f_1_3"/>
          <p:cNvSpPr txBox="1"/>
          <p:nvPr/>
        </p:nvSpPr>
        <p:spPr>
          <a:xfrm>
            <a:off x="5581298" y="5338125"/>
            <a:ext cx="303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lt1"/>
                </a:solidFill>
              </a:rPr>
              <a:t>create_deep_entity </a:t>
            </a:r>
            <a:endParaRPr b="1" sz="12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lt1"/>
                </a:solidFill>
              </a:rPr>
              <a:t>=&gt;ztb05_apvdoc/ztb05_detstoapv</a:t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486D"/>
        </a:solidFill>
      </p:bgPr>
    </p:bg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8" name="Google Shape;848;g125bb88ea9f_1_19"/>
          <p:cNvCxnSpPr/>
          <p:nvPr/>
        </p:nvCxnSpPr>
        <p:spPr>
          <a:xfrm>
            <a:off x="0" y="594928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9" name="Google Shape;849;g125bb88ea9f_1_19"/>
          <p:cNvCxnSpPr/>
          <p:nvPr/>
        </p:nvCxnSpPr>
        <p:spPr>
          <a:xfrm>
            <a:off x="899592" y="0"/>
            <a:ext cx="0" cy="6862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0" name="Google Shape;850;g125bb88ea9f_1_19"/>
          <p:cNvSpPr txBox="1"/>
          <p:nvPr/>
        </p:nvSpPr>
        <p:spPr>
          <a:xfrm>
            <a:off x="755575" y="236775"/>
            <a:ext cx="59346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algun Gothic"/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핵심 개발 및 구현 : </a:t>
            </a:r>
            <a:r>
              <a:rPr b="1" lang="ko-KR" sz="2200">
                <a:solidFill>
                  <a:schemeClr val="lt1"/>
                </a:solidFill>
              </a:rPr>
              <a:t>6</a:t>
            </a:r>
            <a:r>
              <a:rPr b="1" lang="ko-KR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1" lang="ko-KR" sz="2200">
                <a:solidFill>
                  <a:schemeClr val="lt1"/>
                </a:solidFill>
              </a:rPr>
              <a:t>OData Service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1" name="Google Shape;851;g125bb88ea9f_1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3200" y="5950275"/>
            <a:ext cx="1940809" cy="907725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g125bb88ea9f_1_19"/>
          <p:cNvSpPr txBox="1"/>
          <p:nvPr/>
        </p:nvSpPr>
        <p:spPr>
          <a:xfrm>
            <a:off x="1043576" y="5435950"/>
            <a:ext cx="615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</a:rPr>
              <a:t>Fiori Launchpad Dynamic Tile을 위한 OData Service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3" name="Google Shape;853;g125bb88ea9f_1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171" y="902575"/>
            <a:ext cx="4284074" cy="76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g125bb88ea9f_1_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1600" y="887300"/>
            <a:ext cx="3594650" cy="429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g125bb88ea9f_1_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5175" y="3619850"/>
            <a:ext cx="1352550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g125bb88ea9f_1_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45175" y="1933525"/>
            <a:ext cx="1247775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g125bb88ea9f_1_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92950" y="1885900"/>
            <a:ext cx="1352550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g125bb88ea9f_1_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45500" y="1838275"/>
            <a:ext cx="1419225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486D"/>
        </a:solidFill>
      </p:bgPr>
    </p:bg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9"/>
          <p:cNvSpPr txBox="1"/>
          <p:nvPr/>
        </p:nvSpPr>
        <p:spPr>
          <a:xfrm>
            <a:off x="2464835" y="2508201"/>
            <a:ext cx="4214329" cy="830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ko-KR" sz="4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감사합니다</a:t>
            </a:r>
            <a:endParaRPr sz="1800">
              <a:solidFill>
                <a:srgbClr val="000000"/>
              </a:solidFill>
              <a:latin typeface="Dotumche"/>
              <a:ea typeface="Dotumche"/>
              <a:cs typeface="Dotumche"/>
              <a:sym typeface="Dotumche"/>
            </a:endParaRPr>
          </a:p>
        </p:txBody>
      </p:sp>
      <p:cxnSp>
        <p:nvCxnSpPr>
          <p:cNvPr id="865" name="Google Shape;865;p19"/>
          <p:cNvCxnSpPr/>
          <p:nvPr/>
        </p:nvCxnSpPr>
        <p:spPr>
          <a:xfrm>
            <a:off x="0" y="594928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6" name="Google Shape;866;p19"/>
          <p:cNvCxnSpPr/>
          <p:nvPr/>
        </p:nvCxnSpPr>
        <p:spPr>
          <a:xfrm>
            <a:off x="8100392" y="0"/>
            <a:ext cx="0" cy="594928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7" name="Google Shape;867;p19"/>
          <p:cNvCxnSpPr/>
          <p:nvPr/>
        </p:nvCxnSpPr>
        <p:spPr>
          <a:xfrm>
            <a:off x="899592" y="5949280"/>
            <a:ext cx="0" cy="913338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68" name="Google Shape;86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3200" y="5950275"/>
            <a:ext cx="1940809" cy="90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486D"/>
        </a:solidFill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5" name="Google Shape;535;p3"/>
          <p:cNvCxnSpPr/>
          <p:nvPr/>
        </p:nvCxnSpPr>
        <p:spPr>
          <a:xfrm>
            <a:off x="0" y="594928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6" name="Google Shape;536;p3"/>
          <p:cNvCxnSpPr/>
          <p:nvPr/>
        </p:nvCxnSpPr>
        <p:spPr>
          <a:xfrm>
            <a:off x="899592" y="0"/>
            <a:ext cx="0" cy="6862618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7" name="Google Shape;537;p3"/>
          <p:cNvSpPr txBox="1"/>
          <p:nvPr/>
        </p:nvSpPr>
        <p:spPr>
          <a:xfrm>
            <a:off x="869398" y="307133"/>
            <a:ext cx="2631134" cy="6682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algun Gothic"/>
              <a:buNone/>
            </a:pPr>
            <a:r>
              <a:rPr b="1" i="0" lang="ko-KR" sz="2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 구성 및 역할</a:t>
            </a:r>
            <a:endParaRPr b="0" i="0" sz="1000" u="none" cap="none" strike="noStrike">
              <a:solidFill>
                <a:srgbClr val="000000"/>
              </a:solidFill>
              <a:latin typeface="Dotumche"/>
              <a:ea typeface="Dotumche"/>
              <a:cs typeface="Dotumche"/>
              <a:sym typeface="Dotumche"/>
            </a:endParaRPr>
          </a:p>
        </p:txBody>
      </p:sp>
      <p:pic>
        <p:nvPicPr>
          <p:cNvPr id="538" name="Google Shape;53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3200" y="5950275"/>
            <a:ext cx="1940809" cy="907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9" name="Google Shape;539;p3"/>
          <p:cNvGrpSpPr/>
          <p:nvPr/>
        </p:nvGrpSpPr>
        <p:grpSpPr>
          <a:xfrm>
            <a:off x="1907151" y="2121180"/>
            <a:ext cx="1254785" cy="2220536"/>
            <a:chOff x="1664898" y="1828799"/>
            <a:chExt cx="1578634" cy="2751827"/>
          </a:xfrm>
        </p:grpSpPr>
        <p:sp>
          <p:nvSpPr>
            <p:cNvPr id="540" name="Google Shape;540;p3"/>
            <p:cNvSpPr/>
            <p:nvPr/>
          </p:nvSpPr>
          <p:spPr>
            <a:xfrm rot="10800000">
              <a:off x="1678585" y="4037162"/>
              <a:ext cx="1551257" cy="543464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1664898" y="2211571"/>
              <a:ext cx="1578634" cy="1825591"/>
            </a:xfrm>
            <a:prstGeom prst="flowChartProcess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2" name="Google Shape;542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50854" y="2436719"/>
              <a:ext cx="1406721" cy="1463597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</p:pic>
        <p:sp>
          <p:nvSpPr>
            <p:cNvPr id="543" name="Google Shape;543;p3"/>
            <p:cNvSpPr/>
            <p:nvPr/>
          </p:nvSpPr>
          <p:spPr>
            <a:xfrm>
              <a:off x="1678584" y="1828799"/>
              <a:ext cx="1551258" cy="382771"/>
            </a:xfrm>
            <a:prstGeom prst="flowChartProcess">
              <a:avLst/>
            </a:prstGeom>
            <a:solidFill>
              <a:srgbClr val="A5A5A5"/>
            </a:solidFill>
            <a:ln cap="flat" cmpd="sng" w="25400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3"/>
            <p:cNvSpPr txBox="1"/>
            <p:nvPr/>
          </p:nvSpPr>
          <p:spPr>
            <a:xfrm>
              <a:off x="1786416" y="1832021"/>
              <a:ext cx="1335125" cy="385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권소연</a:t>
              </a:r>
              <a:endParaRPr b="1" i="0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45" name="Google Shape;545;p3"/>
          <p:cNvGrpSpPr/>
          <p:nvPr/>
        </p:nvGrpSpPr>
        <p:grpSpPr>
          <a:xfrm>
            <a:off x="4145526" y="1855895"/>
            <a:ext cx="1254785" cy="2220536"/>
            <a:chOff x="1664898" y="1828799"/>
            <a:chExt cx="1578634" cy="2751827"/>
          </a:xfrm>
        </p:grpSpPr>
        <p:sp>
          <p:nvSpPr>
            <p:cNvPr id="546" name="Google Shape;546;p3"/>
            <p:cNvSpPr/>
            <p:nvPr/>
          </p:nvSpPr>
          <p:spPr>
            <a:xfrm rot="10800000">
              <a:off x="1678585" y="4037162"/>
              <a:ext cx="1551257" cy="543464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1664898" y="2211571"/>
              <a:ext cx="1578634" cy="1825591"/>
            </a:xfrm>
            <a:prstGeom prst="flowChartProcess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1678584" y="1828799"/>
              <a:ext cx="1551258" cy="382771"/>
            </a:xfrm>
            <a:prstGeom prst="flowChartProcess">
              <a:avLst/>
            </a:prstGeom>
            <a:solidFill>
              <a:srgbClr val="595959"/>
            </a:solidFill>
            <a:ln cap="flat" cmpd="sng" w="2540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3"/>
            <p:cNvSpPr txBox="1"/>
            <p:nvPr/>
          </p:nvSpPr>
          <p:spPr>
            <a:xfrm>
              <a:off x="1786416" y="1832021"/>
              <a:ext cx="1335125" cy="457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김수연</a:t>
              </a:r>
              <a:endParaRPr b="1" i="0" sz="1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550" name="Google Shape;55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64024" y="2279516"/>
            <a:ext cx="1178568" cy="12676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1" name="Google Shape;551;p3"/>
          <p:cNvGrpSpPr/>
          <p:nvPr/>
        </p:nvGrpSpPr>
        <p:grpSpPr>
          <a:xfrm>
            <a:off x="6318554" y="1470288"/>
            <a:ext cx="1254785" cy="2225556"/>
            <a:chOff x="1664898" y="1822578"/>
            <a:chExt cx="1578634" cy="2758048"/>
          </a:xfrm>
        </p:grpSpPr>
        <p:sp>
          <p:nvSpPr>
            <p:cNvPr id="552" name="Google Shape;552;p3"/>
            <p:cNvSpPr/>
            <p:nvPr/>
          </p:nvSpPr>
          <p:spPr>
            <a:xfrm rot="10800000">
              <a:off x="1678585" y="4037162"/>
              <a:ext cx="1551257" cy="543464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1664898" y="2211571"/>
              <a:ext cx="1578634" cy="1825591"/>
            </a:xfrm>
            <a:prstGeom prst="flowChartProcess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1678584" y="1828799"/>
              <a:ext cx="1551258" cy="382771"/>
            </a:xfrm>
            <a:prstGeom prst="flowChartProcess">
              <a:avLst/>
            </a:prstGeom>
            <a:solidFill>
              <a:srgbClr val="262626"/>
            </a:solidFill>
            <a:ln cap="flat" cmpd="sng" w="25400">
              <a:solidFill>
                <a:srgbClr val="2626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3"/>
            <p:cNvSpPr txBox="1"/>
            <p:nvPr/>
          </p:nvSpPr>
          <p:spPr>
            <a:xfrm>
              <a:off x="1786416" y="1822578"/>
              <a:ext cx="1335125" cy="457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ko-KR" sz="1800" u="none" cap="none" strike="noStrik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채지훈</a:t>
              </a:r>
              <a:endParaRPr/>
            </a:p>
          </p:txBody>
        </p:sp>
      </p:grpSp>
      <p:pic>
        <p:nvPicPr>
          <p:cNvPr id="556" name="Google Shape;556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37053" y="1914922"/>
            <a:ext cx="1185781" cy="1211639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3"/>
          <p:cNvSpPr txBox="1"/>
          <p:nvPr/>
        </p:nvSpPr>
        <p:spPr>
          <a:xfrm>
            <a:off x="1213180" y="4701539"/>
            <a:ext cx="264235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프로세스 설계 / 분석</a:t>
            </a:r>
            <a:endParaRPr b="1" i="0" sz="16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ABAP 구현</a:t>
            </a:r>
            <a:endParaRPr b="1" i="0" sz="16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Webdynpro 구현</a:t>
            </a:r>
            <a:endParaRPr/>
          </a:p>
        </p:txBody>
      </p:sp>
      <p:cxnSp>
        <p:nvCxnSpPr>
          <p:cNvPr id="558" name="Google Shape;558;p3"/>
          <p:cNvCxnSpPr/>
          <p:nvPr/>
        </p:nvCxnSpPr>
        <p:spPr>
          <a:xfrm flipH="1">
            <a:off x="2533946" y="4363147"/>
            <a:ext cx="187" cy="291243"/>
          </a:xfrm>
          <a:prstGeom prst="straightConnector1">
            <a:avLst/>
          </a:prstGeom>
          <a:noFill/>
          <a:ln cap="flat" cmpd="sng" w="12700">
            <a:solidFill>
              <a:srgbClr val="A5A5A5"/>
            </a:solidFill>
            <a:prstDash val="dash"/>
            <a:round/>
            <a:headEnd len="sm" w="sm" type="none"/>
            <a:tailEnd len="sm" w="sm" type="oval"/>
          </a:ln>
        </p:spPr>
      </p:cxnSp>
      <p:cxnSp>
        <p:nvCxnSpPr>
          <p:cNvPr id="559" name="Google Shape;559;p3"/>
          <p:cNvCxnSpPr/>
          <p:nvPr/>
        </p:nvCxnSpPr>
        <p:spPr>
          <a:xfrm flipH="1">
            <a:off x="4772730" y="4096350"/>
            <a:ext cx="1523" cy="55804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dash"/>
            <a:round/>
            <a:headEnd len="sm" w="sm" type="none"/>
            <a:tailEnd len="sm" w="sm" type="oval"/>
          </a:ln>
        </p:spPr>
      </p:cxnSp>
      <p:sp>
        <p:nvSpPr>
          <p:cNvPr id="560" name="Google Shape;560;p3"/>
          <p:cNvSpPr txBox="1"/>
          <p:nvPr/>
        </p:nvSpPr>
        <p:spPr>
          <a:xfrm>
            <a:off x="3451555" y="4701539"/>
            <a:ext cx="264235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프로세스 설계 / 분석</a:t>
            </a:r>
            <a:endParaRPr b="1" i="0" sz="16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ABAP 구현</a:t>
            </a:r>
            <a:endParaRPr b="1" i="0" sz="16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Webdynpro 구현</a:t>
            </a:r>
            <a:endParaRPr/>
          </a:p>
        </p:txBody>
      </p:sp>
      <p:cxnSp>
        <p:nvCxnSpPr>
          <p:cNvPr id="561" name="Google Shape;561;p3"/>
          <p:cNvCxnSpPr/>
          <p:nvPr/>
        </p:nvCxnSpPr>
        <p:spPr>
          <a:xfrm flipH="1">
            <a:off x="6947471" y="3714068"/>
            <a:ext cx="1" cy="876982"/>
          </a:xfrm>
          <a:prstGeom prst="straightConnector1">
            <a:avLst/>
          </a:prstGeom>
          <a:noFill/>
          <a:ln cap="flat" cmpd="sng" w="12700">
            <a:solidFill>
              <a:srgbClr val="262626"/>
            </a:solidFill>
            <a:prstDash val="dash"/>
            <a:round/>
            <a:headEnd len="sm" w="sm" type="none"/>
            <a:tailEnd len="sm" w="sm" type="oval"/>
          </a:ln>
        </p:spPr>
      </p:cxnSp>
      <p:sp>
        <p:nvSpPr>
          <p:cNvPr id="562" name="Google Shape;562;p3"/>
          <p:cNvSpPr txBox="1"/>
          <p:nvPr/>
        </p:nvSpPr>
        <p:spPr>
          <a:xfrm>
            <a:off x="5626297" y="4603590"/>
            <a:ext cx="264235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프로세스 설계 / 분석</a:t>
            </a:r>
            <a:endParaRPr b="1" i="0" sz="16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FIORI 앱 구현</a:t>
            </a:r>
            <a:endParaRPr b="1" i="0" sz="16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OData Service 구축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ABAP 구현</a:t>
            </a:r>
            <a:endParaRPr b="1" i="0" sz="16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3" name="Google Shape;563;p3"/>
          <p:cNvSpPr txBox="1"/>
          <p:nvPr/>
        </p:nvSpPr>
        <p:spPr>
          <a:xfrm>
            <a:off x="6242964" y="1092391"/>
            <a:ext cx="140901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Project Manager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486D"/>
        </a:solidFill>
      </p:bgPr>
    </p:bg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9" name="Google Shape;569;p4"/>
          <p:cNvCxnSpPr/>
          <p:nvPr/>
        </p:nvCxnSpPr>
        <p:spPr>
          <a:xfrm>
            <a:off x="0" y="594928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0" name="Google Shape;570;p4"/>
          <p:cNvCxnSpPr/>
          <p:nvPr/>
        </p:nvCxnSpPr>
        <p:spPr>
          <a:xfrm>
            <a:off x="899592" y="0"/>
            <a:ext cx="0" cy="6862618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1" name="Google Shape;571;p4"/>
          <p:cNvSpPr txBox="1"/>
          <p:nvPr/>
        </p:nvSpPr>
        <p:spPr>
          <a:xfrm>
            <a:off x="665056" y="286607"/>
            <a:ext cx="2093384" cy="597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algun Gothic"/>
              <a:buNone/>
            </a:pPr>
            <a:r>
              <a:rPr b="1" i="0" lang="ko-KR" sz="2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추진 일정</a:t>
            </a:r>
            <a:endParaRPr b="0" i="0" sz="1000" u="none" cap="none" strike="noStrike">
              <a:solidFill>
                <a:srgbClr val="000000"/>
              </a:solidFill>
              <a:latin typeface="Dotumche"/>
              <a:ea typeface="Dotumche"/>
              <a:cs typeface="Dotumche"/>
              <a:sym typeface="Dotumche"/>
            </a:endParaRPr>
          </a:p>
        </p:txBody>
      </p:sp>
      <p:pic>
        <p:nvPicPr>
          <p:cNvPr id="572" name="Google Shape;57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3200" y="5950275"/>
            <a:ext cx="1940809" cy="90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0072" y="1897380"/>
            <a:ext cx="8006196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486D"/>
        </a:solid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9" name="Google Shape;579;p5"/>
          <p:cNvCxnSpPr/>
          <p:nvPr/>
        </p:nvCxnSpPr>
        <p:spPr>
          <a:xfrm>
            <a:off x="0" y="594928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0" name="Google Shape;580;p5"/>
          <p:cNvCxnSpPr/>
          <p:nvPr/>
        </p:nvCxnSpPr>
        <p:spPr>
          <a:xfrm>
            <a:off x="899592" y="0"/>
            <a:ext cx="0" cy="6862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1" name="Google Shape;581;p5"/>
          <p:cNvSpPr txBox="1"/>
          <p:nvPr/>
        </p:nvSpPr>
        <p:spPr>
          <a:xfrm>
            <a:off x="899592" y="218042"/>
            <a:ext cx="2584415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S&amp;C 기업 소개</a:t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2" name="Google Shape;58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3200" y="5949275"/>
            <a:ext cx="1940809" cy="907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3" name="Google Shape;583;p5"/>
          <p:cNvCxnSpPr/>
          <p:nvPr/>
        </p:nvCxnSpPr>
        <p:spPr>
          <a:xfrm flipH="1" rot="10800000">
            <a:off x="1021297" y="3044404"/>
            <a:ext cx="7622641" cy="6474"/>
          </a:xfrm>
          <a:prstGeom prst="straightConnector1">
            <a:avLst/>
          </a:prstGeom>
          <a:noFill/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4" name="Google Shape;584;p5"/>
          <p:cNvSpPr/>
          <p:nvPr/>
        </p:nvSpPr>
        <p:spPr>
          <a:xfrm>
            <a:off x="1174750" y="1380704"/>
            <a:ext cx="1195441" cy="885825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5" name="Google Shape;58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4750" y="1380702"/>
            <a:ext cx="1153747" cy="885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6" name="Google Shape;586;p5"/>
          <p:cNvCxnSpPr>
            <a:stCxn id="584" idx="4"/>
          </p:cNvCxnSpPr>
          <p:nvPr/>
        </p:nvCxnSpPr>
        <p:spPr>
          <a:xfrm>
            <a:off x="1523424" y="2377257"/>
            <a:ext cx="1500" cy="6672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587" name="Google Shape;587;p5"/>
          <p:cNvSpPr txBox="1"/>
          <p:nvPr/>
        </p:nvSpPr>
        <p:spPr>
          <a:xfrm>
            <a:off x="988969" y="3085412"/>
            <a:ext cx="1068907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판매 상품</a:t>
            </a:r>
            <a:endParaRPr b="1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의류</a:t>
            </a:r>
            <a:endParaRPr/>
          </a:p>
        </p:txBody>
      </p:sp>
      <p:sp>
        <p:nvSpPr>
          <p:cNvPr id="588" name="Google Shape;588;p5"/>
          <p:cNvSpPr/>
          <p:nvPr/>
        </p:nvSpPr>
        <p:spPr>
          <a:xfrm rot="10800000">
            <a:off x="1833001" y="3871761"/>
            <a:ext cx="1203303" cy="885825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9" name="Google Shape;589;p5"/>
          <p:cNvCxnSpPr/>
          <p:nvPr/>
        </p:nvCxnSpPr>
        <p:spPr>
          <a:xfrm rot="10800000">
            <a:off x="2683908" y="3044404"/>
            <a:ext cx="0" cy="702469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  <p:pic>
        <p:nvPicPr>
          <p:cNvPr id="590" name="Google Shape;590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98592" y="3871761"/>
            <a:ext cx="872119" cy="88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5"/>
          <p:cNvSpPr txBox="1"/>
          <p:nvPr/>
        </p:nvSpPr>
        <p:spPr>
          <a:xfrm>
            <a:off x="2149454" y="2551961"/>
            <a:ext cx="1068907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설립 연도</a:t>
            </a:r>
            <a:endParaRPr b="1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2010년</a:t>
            </a:r>
            <a:endParaRPr/>
          </a:p>
        </p:txBody>
      </p:sp>
      <p:sp>
        <p:nvSpPr>
          <p:cNvPr id="592" name="Google Shape;592;p5"/>
          <p:cNvSpPr txBox="1"/>
          <p:nvPr/>
        </p:nvSpPr>
        <p:spPr>
          <a:xfrm>
            <a:off x="3151174" y="3104216"/>
            <a:ext cx="1268568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사원 수</a:t>
            </a:r>
            <a:endParaRPr b="1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70명 (2021년 기준)</a:t>
            </a:r>
            <a:endParaRPr b="0" i="0" sz="12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3" name="Google Shape;593;p5"/>
          <p:cNvSpPr txBox="1"/>
          <p:nvPr/>
        </p:nvSpPr>
        <p:spPr>
          <a:xfrm>
            <a:off x="4162532" y="2503314"/>
            <a:ext cx="1453540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연간 매출액</a:t>
            </a:r>
            <a:endParaRPr b="1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350억 (2021년 기준)</a:t>
            </a:r>
            <a:endParaRPr b="0" i="0" sz="12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4" name="Google Shape;594;p5"/>
          <p:cNvSpPr/>
          <p:nvPr/>
        </p:nvSpPr>
        <p:spPr>
          <a:xfrm>
            <a:off x="3436784" y="1387178"/>
            <a:ext cx="1195441" cy="885825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5" name="Google Shape;595;p5"/>
          <p:cNvCxnSpPr>
            <a:stCxn id="594" idx="4"/>
          </p:cNvCxnSpPr>
          <p:nvPr/>
        </p:nvCxnSpPr>
        <p:spPr>
          <a:xfrm>
            <a:off x="3785458" y="2383731"/>
            <a:ext cx="1500" cy="6672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  <p:pic>
        <p:nvPicPr>
          <p:cNvPr id="596" name="Google Shape;596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36784" y="1417214"/>
            <a:ext cx="1195441" cy="8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5"/>
          <p:cNvSpPr/>
          <p:nvPr/>
        </p:nvSpPr>
        <p:spPr>
          <a:xfrm rot="10800000">
            <a:off x="4038395" y="3880221"/>
            <a:ext cx="1203303" cy="885825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8" name="Google Shape;598;p5"/>
          <p:cNvCxnSpPr/>
          <p:nvPr/>
        </p:nvCxnSpPr>
        <p:spPr>
          <a:xfrm rot="10800000">
            <a:off x="4889302" y="3052864"/>
            <a:ext cx="0" cy="702469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  <p:pic>
        <p:nvPicPr>
          <p:cNvPr id="599" name="Google Shape;599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41831" y="3869812"/>
            <a:ext cx="996430" cy="906642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5"/>
          <p:cNvSpPr/>
          <p:nvPr/>
        </p:nvSpPr>
        <p:spPr>
          <a:xfrm>
            <a:off x="5697349" y="1389164"/>
            <a:ext cx="1195441" cy="885825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1" name="Google Shape;601;p5"/>
          <p:cNvCxnSpPr>
            <a:stCxn id="600" idx="4"/>
          </p:cNvCxnSpPr>
          <p:nvPr/>
        </p:nvCxnSpPr>
        <p:spPr>
          <a:xfrm>
            <a:off x="6046023" y="2385717"/>
            <a:ext cx="1500" cy="6672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602" name="Google Shape;602;p5"/>
          <p:cNvSpPr txBox="1"/>
          <p:nvPr/>
        </p:nvSpPr>
        <p:spPr>
          <a:xfrm>
            <a:off x="5358099" y="3127200"/>
            <a:ext cx="1453540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당기 순이익</a:t>
            </a:r>
            <a:endParaRPr b="1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60억 (2021년 기준)</a:t>
            </a:r>
            <a:endParaRPr b="0" i="0" sz="12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03" name="Google Shape;603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06390" y="1405371"/>
            <a:ext cx="977359" cy="849437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5"/>
          <p:cNvSpPr/>
          <p:nvPr/>
        </p:nvSpPr>
        <p:spPr>
          <a:xfrm rot="10800000">
            <a:off x="6410834" y="3877099"/>
            <a:ext cx="1203303" cy="885825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5" name="Google Shape;605;p5"/>
          <p:cNvCxnSpPr/>
          <p:nvPr/>
        </p:nvCxnSpPr>
        <p:spPr>
          <a:xfrm rot="10800000">
            <a:off x="7261741" y="3049742"/>
            <a:ext cx="0" cy="702469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606" name="Google Shape;606;p5"/>
          <p:cNvSpPr txBox="1"/>
          <p:nvPr/>
        </p:nvSpPr>
        <p:spPr>
          <a:xfrm>
            <a:off x="6530921" y="2503315"/>
            <a:ext cx="1453540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본사 위치 </a:t>
            </a:r>
            <a:endParaRPr b="1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청담동 32-3번지</a:t>
            </a:r>
            <a:endParaRPr/>
          </a:p>
        </p:txBody>
      </p:sp>
      <p:sp>
        <p:nvSpPr>
          <p:cNvPr id="607" name="Google Shape;607;p5"/>
          <p:cNvSpPr/>
          <p:nvPr/>
        </p:nvSpPr>
        <p:spPr>
          <a:xfrm>
            <a:off x="7693525" y="1361339"/>
            <a:ext cx="1195441" cy="885825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8" name="Google Shape;608;p5"/>
          <p:cNvCxnSpPr/>
          <p:nvPr/>
        </p:nvCxnSpPr>
        <p:spPr>
          <a:xfrm>
            <a:off x="8042199" y="2362655"/>
            <a:ext cx="1370" cy="667147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med" w="med" type="oval"/>
          </a:ln>
        </p:spPr>
      </p:cxnSp>
      <p:pic>
        <p:nvPicPr>
          <p:cNvPr id="609" name="Google Shape;609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831099" y="1380702"/>
            <a:ext cx="960476" cy="863465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5"/>
          <p:cNvSpPr txBox="1"/>
          <p:nvPr/>
        </p:nvSpPr>
        <p:spPr>
          <a:xfrm>
            <a:off x="7318078" y="3127200"/>
            <a:ext cx="1453540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물류센터 위치 </a:t>
            </a:r>
            <a:endParaRPr b="1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용인시 죽전면  35번지</a:t>
            </a:r>
            <a:endParaRPr/>
          </a:p>
        </p:txBody>
      </p:sp>
      <p:pic>
        <p:nvPicPr>
          <p:cNvPr id="611" name="Google Shape;611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34971" y="3889226"/>
            <a:ext cx="967159" cy="887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486D"/>
        </a:solid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7" name="Google Shape;617;p6"/>
          <p:cNvCxnSpPr/>
          <p:nvPr/>
        </p:nvCxnSpPr>
        <p:spPr>
          <a:xfrm>
            <a:off x="0" y="594928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8" name="Google Shape;618;p6"/>
          <p:cNvCxnSpPr/>
          <p:nvPr/>
        </p:nvCxnSpPr>
        <p:spPr>
          <a:xfrm>
            <a:off x="899592" y="0"/>
            <a:ext cx="0" cy="6862618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9" name="Google Shape;619;p6"/>
          <p:cNvSpPr txBox="1"/>
          <p:nvPr/>
        </p:nvSpPr>
        <p:spPr>
          <a:xfrm>
            <a:off x="785292" y="296284"/>
            <a:ext cx="2643708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배경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0" name="Google Shape;62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3200" y="5950275"/>
            <a:ext cx="1940809" cy="90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87040" y="2457294"/>
            <a:ext cx="3726684" cy="18150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2" name="Google Shape;622;p6"/>
          <p:cNvCxnSpPr/>
          <p:nvPr/>
        </p:nvCxnSpPr>
        <p:spPr>
          <a:xfrm flipH="1">
            <a:off x="5948364" y="1776730"/>
            <a:ext cx="360996" cy="384493"/>
          </a:xfrm>
          <a:prstGeom prst="straightConnector1">
            <a:avLst/>
          </a:prstGeom>
          <a:noFill/>
          <a:ln cap="rnd" cmpd="sng" w="22225">
            <a:solidFill>
              <a:srgbClr val="BFBFBF"/>
            </a:solidFill>
            <a:prstDash val="solid"/>
            <a:round/>
            <a:headEnd len="sm" w="sm" type="none"/>
            <a:tailEnd len="med" w="med" type="diamond"/>
          </a:ln>
        </p:spPr>
      </p:cxnSp>
      <p:cxnSp>
        <p:nvCxnSpPr>
          <p:cNvPr id="623" name="Google Shape;623;p6"/>
          <p:cNvCxnSpPr/>
          <p:nvPr/>
        </p:nvCxnSpPr>
        <p:spPr>
          <a:xfrm>
            <a:off x="6309360" y="1776730"/>
            <a:ext cx="2247900" cy="0"/>
          </a:xfrm>
          <a:prstGeom prst="straightConnector1">
            <a:avLst/>
          </a:prstGeom>
          <a:noFill/>
          <a:ln cap="flat" cmpd="sng" w="222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4" name="Google Shape;624;p6"/>
          <p:cNvSpPr txBox="1"/>
          <p:nvPr/>
        </p:nvSpPr>
        <p:spPr>
          <a:xfrm>
            <a:off x="6214620" y="1799373"/>
            <a:ext cx="2972664" cy="1261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꾸준한 성장으로 회사 규모 확장</a:t>
            </a:r>
            <a:endParaRPr b="1" i="0" sz="16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시장 다변화 및 매출 확대에 따른 </a:t>
            </a:r>
            <a:endParaRPr b="1" i="0" sz="12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프로세스 별 자동화된 시스템 필요</a:t>
            </a:r>
            <a:endParaRPr b="1" i="0" sz="105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5" name="Google Shape;625;p6"/>
          <p:cNvCxnSpPr/>
          <p:nvPr/>
        </p:nvCxnSpPr>
        <p:spPr>
          <a:xfrm flipH="1">
            <a:off x="5974744" y="2889152"/>
            <a:ext cx="360996" cy="384493"/>
          </a:xfrm>
          <a:prstGeom prst="straightConnector1">
            <a:avLst/>
          </a:prstGeom>
          <a:noFill/>
          <a:ln cap="rnd" cmpd="sng" w="22225">
            <a:solidFill>
              <a:srgbClr val="BFBFBF"/>
            </a:solidFill>
            <a:prstDash val="solid"/>
            <a:round/>
            <a:headEnd len="sm" w="sm" type="none"/>
            <a:tailEnd len="med" w="med" type="diamond"/>
          </a:ln>
        </p:spPr>
      </p:cxnSp>
      <p:cxnSp>
        <p:nvCxnSpPr>
          <p:cNvPr id="626" name="Google Shape;626;p6"/>
          <p:cNvCxnSpPr/>
          <p:nvPr/>
        </p:nvCxnSpPr>
        <p:spPr>
          <a:xfrm>
            <a:off x="6335740" y="2889152"/>
            <a:ext cx="2247900" cy="0"/>
          </a:xfrm>
          <a:prstGeom prst="straightConnector1">
            <a:avLst/>
          </a:prstGeom>
          <a:noFill/>
          <a:ln cap="flat" cmpd="sng" w="222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7" name="Google Shape;627;p6"/>
          <p:cNvSpPr txBox="1"/>
          <p:nvPr/>
        </p:nvSpPr>
        <p:spPr>
          <a:xfrm>
            <a:off x="1204822" y="2284492"/>
            <a:ext cx="2239418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관리 미흡</a:t>
            </a:r>
            <a:endParaRPr b="1" i="0" sz="16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1" i="0" sz="6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지점별 오프라인 요청 및 </a:t>
            </a:r>
            <a:endParaRPr b="1" i="0" sz="12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물류 전산 시스템의 부재</a:t>
            </a:r>
            <a:endParaRPr/>
          </a:p>
        </p:txBody>
      </p:sp>
      <p:cxnSp>
        <p:nvCxnSpPr>
          <p:cNvPr id="628" name="Google Shape;628;p6"/>
          <p:cNvCxnSpPr/>
          <p:nvPr/>
        </p:nvCxnSpPr>
        <p:spPr>
          <a:xfrm>
            <a:off x="1196340" y="2238148"/>
            <a:ext cx="2247900" cy="0"/>
          </a:xfrm>
          <a:prstGeom prst="straightConnector1">
            <a:avLst/>
          </a:prstGeom>
          <a:noFill/>
          <a:ln cap="flat" cmpd="sng" w="222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9" name="Google Shape;629;p6"/>
          <p:cNvCxnSpPr/>
          <p:nvPr/>
        </p:nvCxnSpPr>
        <p:spPr>
          <a:xfrm>
            <a:off x="3444240" y="2238148"/>
            <a:ext cx="409755" cy="280452"/>
          </a:xfrm>
          <a:prstGeom prst="straightConnector1">
            <a:avLst/>
          </a:prstGeom>
          <a:noFill/>
          <a:ln cap="rnd" cmpd="sng" w="22225">
            <a:solidFill>
              <a:srgbClr val="BFBFBF"/>
            </a:solidFill>
            <a:prstDash val="solid"/>
            <a:round/>
            <a:headEnd len="sm" w="sm" type="none"/>
            <a:tailEnd len="med" w="med" type="diamond"/>
          </a:ln>
        </p:spPr>
      </p:cxnSp>
      <p:sp>
        <p:nvSpPr>
          <p:cNvPr id="630" name="Google Shape;630;p6"/>
          <p:cNvSpPr txBox="1"/>
          <p:nvPr/>
        </p:nvSpPr>
        <p:spPr>
          <a:xfrm>
            <a:off x="6309360" y="2904712"/>
            <a:ext cx="3067404" cy="8156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효율적 재고 관리의 필요성 대두</a:t>
            </a:r>
            <a:endParaRPr b="1" i="0" sz="16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지점별 재고 관리 소홀로 인한 </a:t>
            </a:r>
            <a:endParaRPr b="1" i="0" sz="12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체화 및 폐기 재고 증가</a:t>
            </a:r>
            <a:endParaRPr/>
          </a:p>
        </p:txBody>
      </p:sp>
      <p:cxnSp>
        <p:nvCxnSpPr>
          <p:cNvPr id="631" name="Google Shape;631;p6"/>
          <p:cNvCxnSpPr/>
          <p:nvPr/>
        </p:nvCxnSpPr>
        <p:spPr>
          <a:xfrm>
            <a:off x="1181100" y="3415513"/>
            <a:ext cx="2247900" cy="0"/>
          </a:xfrm>
          <a:prstGeom prst="straightConnector1">
            <a:avLst/>
          </a:prstGeom>
          <a:noFill/>
          <a:ln cap="flat" cmpd="sng" w="222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2" name="Google Shape;632;p6"/>
          <p:cNvCxnSpPr/>
          <p:nvPr/>
        </p:nvCxnSpPr>
        <p:spPr>
          <a:xfrm>
            <a:off x="3428999" y="3415513"/>
            <a:ext cx="409755" cy="280452"/>
          </a:xfrm>
          <a:prstGeom prst="straightConnector1">
            <a:avLst/>
          </a:prstGeom>
          <a:noFill/>
          <a:ln cap="rnd" cmpd="sng" w="22225">
            <a:solidFill>
              <a:srgbClr val="BFBFBF"/>
            </a:solidFill>
            <a:prstDash val="solid"/>
            <a:round/>
            <a:headEnd len="sm" w="sm" type="none"/>
            <a:tailEnd len="med" w="med" type="diamond"/>
          </a:ln>
        </p:spPr>
      </p:cxnSp>
      <p:sp>
        <p:nvSpPr>
          <p:cNvPr id="633" name="Google Shape;633;p6"/>
          <p:cNvSpPr txBox="1"/>
          <p:nvPr/>
        </p:nvSpPr>
        <p:spPr>
          <a:xfrm>
            <a:off x="1181100" y="3467761"/>
            <a:ext cx="2972664" cy="8156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업무 연속성 감소</a:t>
            </a:r>
            <a:endParaRPr b="1" i="0" sz="16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시즌 초 업무량 급증으로 인해 </a:t>
            </a:r>
            <a:endParaRPr b="1" i="0" sz="12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실무와 전산의 부조화 발생 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486D"/>
        </a:solidFill>
      </p:bgPr>
    </p:bg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9" name="Google Shape;639;p7"/>
          <p:cNvCxnSpPr/>
          <p:nvPr/>
        </p:nvCxnSpPr>
        <p:spPr>
          <a:xfrm>
            <a:off x="0" y="594928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0" name="Google Shape;640;p7"/>
          <p:cNvCxnSpPr/>
          <p:nvPr/>
        </p:nvCxnSpPr>
        <p:spPr>
          <a:xfrm>
            <a:off x="899592" y="0"/>
            <a:ext cx="0" cy="6862618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1" name="Google Shape;641;p7"/>
          <p:cNvSpPr txBox="1"/>
          <p:nvPr/>
        </p:nvSpPr>
        <p:spPr>
          <a:xfrm>
            <a:off x="1788109" y="865330"/>
            <a:ext cx="1860859" cy="7676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algun Gothic"/>
              <a:buNone/>
            </a:pPr>
            <a:r>
              <a:rPr b="1" i="0" lang="ko-KR" sz="36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AS-IS</a:t>
            </a:r>
            <a:endParaRPr b="1" i="0" sz="36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2" name="Google Shape;642;p7"/>
          <p:cNvSpPr txBox="1"/>
          <p:nvPr/>
        </p:nvSpPr>
        <p:spPr>
          <a:xfrm>
            <a:off x="936574" y="1746990"/>
            <a:ext cx="3706914" cy="31616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발주서 / 주문서 등의 입력 수작업</a:t>
            </a:r>
            <a:endParaRPr b="1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448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448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재고 현황 파악 어려움</a:t>
            </a:r>
            <a:endParaRPr b="1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448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448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프로세스 별 업무 공유의 한계</a:t>
            </a:r>
            <a:endParaRPr b="1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448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448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관리 어려움</a:t>
            </a:r>
            <a:endParaRPr b="1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448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448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지점 간 R/T 수단 통일성 </a:t>
            </a:r>
            <a:endParaRPr b="1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448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부재로 인한 혼란 가중</a:t>
            </a:r>
            <a:endParaRPr b="1" i="0" sz="1800" u="none" cap="none" strike="noStrike">
              <a:solidFill>
                <a:srgbClr val="000000"/>
              </a:solidFill>
              <a:latin typeface="Dotumche"/>
              <a:ea typeface="Dotumche"/>
              <a:cs typeface="Dotumche"/>
              <a:sym typeface="Dotumche"/>
            </a:endParaRPr>
          </a:p>
        </p:txBody>
      </p:sp>
      <p:pic>
        <p:nvPicPr>
          <p:cNvPr id="643" name="Google Shape;64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3200" y="5950275"/>
            <a:ext cx="1940809" cy="90772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7"/>
          <p:cNvSpPr txBox="1"/>
          <p:nvPr/>
        </p:nvSpPr>
        <p:spPr>
          <a:xfrm>
            <a:off x="5444967" y="807569"/>
            <a:ext cx="2705289" cy="8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algun Gothic"/>
              <a:buNone/>
            </a:pPr>
            <a:r>
              <a:rPr b="1" i="0" lang="ko-KR" sz="36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TO-BE </a:t>
            </a:r>
            <a:endParaRPr b="1" i="0" sz="36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5" name="Google Shape;645;p7"/>
          <p:cNvSpPr txBox="1"/>
          <p:nvPr/>
        </p:nvSpPr>
        <p:spPr>
          <a:xfrm>
            <a:off x="5039107" y="1731381"/>
            <a:ext cx="3709357" cy="31598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발주서 / 주문서 등의 입력 자동화</a:t>
            </a:r>
            <a:endParaRPr b="1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44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b="1" i="0" lang="ko-KR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실시간 데이터 접근으로 </a:t>
            </a:r>
            <a:endParaRPr b="1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44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b="1" i="0" lang="ko-KR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실시간 재고 현황 파악 가능</a:t>
            </a:r>
            <a:endParaRPr b="1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44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b="1" i="0" lang="ko-KR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지점 간 R/T 시스템 도입으로 </a:t>
            </a:r>
            <a:endParaRPr b="1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44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b="1" i="0" lang="ko-KR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업무의 효율성 증가</a:t>
            </a:r>
            <a:endParaRPr b="1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44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b="1" i="0" lang="ko-KR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간 유기적 프로세스 구축</a:t>
            </a:r>
            <a:endParaRPr b="1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6" name="Google Shape;646;p7"/>
          <p:cNvSpPr/>
          <p:nvPr/>
        </p:nvSpPr>
        <p:spPr>
          <a:xfrm>
            <a:off x="4568011" y="3117232"/>
            <a:ext cx="547778" cy="388189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EFEFE"/>
              </a:gs>
              <a:gs pos="56000">
                <a:srgbClr val="BFCFEC"/>
              </a:gs>
              <a:gs pos="100000">
                <a:srgbClr val="E0E8F4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7" name="Google Shape;647;p7"/>
          <p:cNvCxnSpPr/>
          <p:nvPr/>
        </p:nvCxnSpPr>
        <p:spPr>
          <a:xfrm rot="10800000">
            <a:off x="1132539" y="1367315"/>
            <a:ext cx="992035" cy="0"/>
          </a:xfrm>
          <a:prstGeom prst="straightConnector1">
            <a:avLst/>
          </a:prstGeom>
          <a:noFill/>
          <a:ln cap="flat" cmpd="sng" w="38100">
            <a:solidFill>
              <a:srgbClr val="CCC0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8" name="Google Shape;648;p7"/>
          <p:cNvCxnSpPr/>
          <p:nvPr/>
        </p:nvCxnSpPr>
        <p:spPr>
          <a:xfrm flipH="1">
            <a:off x="3469864" y="1350205"/>
            <a:ext cx="1001098" cy="9957"/>
          </a:xfrm>
          <a:prstGeom prst="straightConnector1">
            <a:avLst/>
          </a:prstGeom>
          <a:noFill/>
          <a:ln cap="flat" cmpd="sng" w="38100">
            <a:solidFill>
              <a:srgbClr val="CCC0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9" name="Google Shape;649;p7"/>
          <p:cNvCxnSpPr/>
          <p:nvPr/>
        </p:nvCxnSpPr>
        <p:spPr>
          <a:xfrm rot="10800000">
            <a:off x="5184080" y="1360163"/>
            <a:ext cx="954654" cy="3575"/>
          </a:xfrm>
          <a:prstGeom prst="straightConnector1">
            <a:avLst/>
          </a:prstGeom>
          <a:noFill/>
          <a:ln cap="flat" cmpd="sng" w="38100">
            <a:solidFill>
              <a:srgbClr val="CCC0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0" name="Google Shape;650;p7"/>
          <p:cNvCxnSpPr/>
          <p:nvPr/>
        </p:nvCxnSpPr>
        <p:spPr>
          <a:xfrm flipH="1">
            <a:off x="7642177" y="1350203"/>
            <a:ext cx="945502" cy="2"/>
          </a:xfrm>
          <a:prstGeom prst="straightConnector1">
            <a:avLst/>
          </a:prstGeom>
          <a:noFill/>
          <a:ln cap="flat" cmpd="sng" w="38100">
            <a:solidFill>
              <a:srgbClr val="CCC0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1" name="Google Shape;651;p7"/>
          <p:cNvCxnSpPr/>
          <p:nvPr/>
        </p:nvCxnSpPr>
        <p:spPr>
          <a:xfrm flipH="1">
            <a:off x="1132539" y="1367315"/>
            <a:ext cx="1" cy="3955183"/>
          </a:xfrm>
          <a:prstGeom prst="straightConnector1">
            <a:avLst/>
          </a:prstGeom>
          <a:noFill/>
          <a:ln cap="flat" cmpd="sng" w="38100">
            <a:solidFill>
              <a:srgbClr val="CCC0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2" name="Google Shape;652;p7"/>
          <p:cNvCxnSpPr/>
          <p:nvPr/>
        </p:nvCxnSpPr>
        <p:spPr>
          <a:xfrm flipH="1">
            <a:off x="4470961" y="1350205"/>
            <a:ext cx="1" cy="3955183"/>
          </a:xfrm>
          <a:prstGeom prst="straightConnector1">
            <a:avLst/>
          </a:prstGeom>
          <a:noFill/>
          <a:ln cap="flat" cmpd="sng" w="38100">
            <a:solidFill>
              <a:srgbClr val="CCC0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3" name="Google Shape;653;p7"/>
          <p:cNvCxnSpPr/>
          <p:nvPr/>
        </p:nvCxnSpPr>
        <p:spPr>
          <a:xfrm rot="10800000">
            <a:off x="1132540" y="5306713"/>
            <a:ext cx="3338422" cy="3653"/>
          </a:xfrm>
          <a:prstGeom prst="straightConnector1">
            <a:avLst/>
          </a:prstGeom>
          <a:noFill/>
          <a:ln cap="flat" cmpd="sng" w="38100">
            <a:solidFill>
              <a:srgbClr val="CCC0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4" name="Google Shape;654;p7"/>
          <p:cNvCxnSpPr/>
          <p:nvPr/>
        </p:nvCxnSpPr>
        <p:spPr>
          <a:xfrm flipH="1">
            <a:off x="5184078" y="1355183"/>
            <a:ext cx="1" cy="3955183"/>
          </a:xfrm>
          <a:prstGeom prst="straightConnector1">
            <a:avLst/>
          </a:prstGeom>
          <a:noFill/>
          <a:ln cap="flat" cmpd="sng" w="38100">
            <a:solidFill>
              <a:srgbClr val="CCC0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5" name="Google Shape;655;p7"/>
          <p:cNvCxnSpPr/>
          <p:nvPr/>
        </p:nvCxnSpPr>
        <p:spPr>
          <a:xfrm flipH="1">
            <a:off x="8585281" y="1350203"/>
            <a:ext cx="1" cy="3955183"/>
          </a:xfrm>
          <a:prstGeom prst="straightConnector1">
            <a:avLst/>
          </a:prstGeom>
          <a:noFill/>
          <a:ln cap="flat" cmpd="sng" w="38100">
            <a:solidFill>
              <a:srgbClr val="CCC0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6" name="Google Shape;656;p7"/>
          <p:cNvCxnSpPr/>
          <p:nvPr/>
        </p:nvCxnSpPr>
        <p:spPr>
          <a:xfrm rot="10800000">
            <a:off x="5199894" y="5288859"/>
            <a:ext cx="3387785" cy="0"/>
          </a:xfrm>
          <a:prstGeom prst="straightConnector1">
            <a:avLst/>
          </a:prstGeom>
          <a:noFill/>
          <a:ln cap="flat" cmpd="sng" w="38100">
            <a:solidFill>
              <a:srgbClr val="CCC0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7" name="Google Shape;657;p7"/>
          <p:cNvSpPr txBox="1"/>
          <p:nvPr/>
        </p:nvSpPr>
        <p:spPr>
          <a:xfrm>
            <a:off x="899592" y="251460"/>
            <a:ext cx="31771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AS-IS / TO-BE 분석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486D"/>
        </a:solidFill>
      </p:bgPr>
    </p:bg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"/>
          <p:cNvSpPr/>
          <p:nvPr/>
        </p:nvSpPr>
        <p:spPr>
          <a:xfrm>
            <a:off x="1121434" y="1190445"/>
            <a:ext cx="7289321" cy="4261449"/>
          </a:xfrm>
          <a:prstGeom prst="flowChartProcess">
            <a:avLst/>
          </a:prstGeom>
          <a:solidFill>
            <a:schemeClr val="lt1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4" name="Google Shape;664;p8"/>
          <p:cNvCxnSpPr/>
          <p:nvPr/>
        </p:nvCxnSpPr>
        <p:spPr>
          <a:xfrm>
            <a:off x="0" y="594928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5" name="Google Shape;665;p8"/>
          <p:cNvCxnSpPr/>
          <p:nvPr/>
        </p:nvCxnSpPr>
        <p:spPr>
          <a:xfrm>
            <a:off x="899592" y="0"/>
            <a:ext cx="0" cy="6862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66" name="Google Shape;66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3200" y="5950275"/>
            <a:ext cx="1940809" cy="907725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8"/>
          <p:cNvSpPr txBox="1"/>
          <p:nvPr/>
        </p:nvSpPr>
        <p:spPr>
          <a:xfrm>
            <a:off x="1529917" y="4237600"/>
            <a:ext cx="2249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ko-KR" sz="1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본사 및 지점 관리</a:t>
            </a:r>
            <a:endParaRPr b="1" i="0" sz="1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ko-KR" sz="1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업무 간소화</a:t>
            </a:r>
            <a:endParaRPr b="1" i="0" sz="1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8" name="Google Shape;668;p8"/>
          <p:cNvSpPr txBox="1"/>
          <p:nvPr/>
        </p:nvSpPr>
        <p:spPr>
          <a:xfrm>
            <a:off x="3641244" y="1579666"/>
            <a:ext cx="2249700" cy="4770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ko-KR" sz="1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재고 관리의 자동화</a:t>
            </a:r>
            <a:endParaRPr b="1" i="0" sz="1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9" name="Google Shape;669;p8"/>
          <p:cNvSpPr txBox="1"/>
          <p:nvPr/>
        </p:nvSpPr>
        <p:spPr>
          <a:xfrm>
            <a:off x="5539391" y="4232770"/>
            <a:ext cx="2249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ko-KR" sz="1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시장 다변화에 따른 선제적 대응</a:t>
            </a:r>
            <a:endParaRPr b="1" i="0" sz="1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0" name="Google Shape;670;p8"/>
          <p:cNvSpPr/>
          <p:nvPr/>
        </p:nvSpPr>
        <p:spPr>
          <a:xfrm>
            <a:off x="1610418" y="1915445"/>
            <a:ext cx="2311922" cy="1275983"/>
          </a:xfrm>
          <a:custGeom>
            <a:rect b="b" l="l" r="r" t="t"/>
            <a:pathLst>
              <a:path extrusionOk="0" h="784335" w="1745115">
                <a:moveTo>
                  <a:pt x="91" y="776621"/>
                </a:moveTo>
                <a:cubicBezTo>
                  <a:pt x="-4852" y="364183"/>
                  <a:pt x="193916" y="204156"/>
                  <a:pt x="412700" y="88665"/>
                </a:cubicBezTo>
                <a:cubicBezTo>
                  <a:pt x="631484" y="-26826"/>
                  <a:pt x="1090736" y="-30537"/>
                  <a:pt x="1312793" y="83676"/>
                </a:cubicBezTo>
                <a:cubicBezTo>
                  <a:pt x="1534850" y="197889"/>
                  <a:pt x="1749718" y="361516"/>
                  <a:pt x="1745041" y="773942"/>
                </a:cubicBezTo>
                <a:lnTo>
                  <a:pt x="1467623" y="783972"/>
                </a:lnTo>
                <a:cubicBezTo>
                  <a:pt x="1470196" y="574304"/>
                  <a:pt x="1346260" y="380688"/>
                  <a:pt x="1146004" y="281530"/>
                </a:cubicBezTo>
                <a:cubicBezTo>
                  <a:pt x="965667" y="192235"/>
                  <a:pt x="748818" y="192292"/>
                  <a:pt x="568536" y="281682"/>
                </a:cubicBezTo>
                <a:cubicBezTo>
                  <a:pt x="368327" y="380952"/>
                  <a:pt x="244508" y="574653"/>
                  <a:pt x="247228" y="784335"/>
                </a:cubicBezTo>
                <a:lnTo>
                  <a:pt x="91" y="776621"/>
                </a:lnTo>
                <a:close/>
              </a:path>
            </a:pathLst>
          </a:custGeom>
          <a:solidFill>
            <a:srgbClr val="C5D8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8"/>
          <p:cNvSpPr/>
          <p:nvPr/>
        </p:nvSpPr>
        <p:spPr>
          <a:xfrm rot="10800000">
            <a:off x="3556515" y="3154857"/>
            <a:ext cx="2311922" cy="1275983"/>
          </a:xfrm>
          <a:custGeom>
            <a:rect b="b" l="l" r="r" t="t"/>
            <a:pathLst>
              <a:path extrusionOk="0" h="784335" w="1745115">
                <a:moveTo>
                  <a:pt x="91" y="776621"/>
                </a:moveTo>
                <a:cubicBezTo>
                  <a:pt x="-4852" y="364183"/>
                  <a:pt x="193916" y="204156"/>
                  <a:pt x="412700" y="88665"/>
                </a:cubicBezTo>
                <a:cubicBezTo>
                  <a:pt x="631484" y="-26826"/>
                  <a:pt x="1090736" y="-30537"/>
                  <a:pt x="1312793" y="83676"/>
                </a:cubicBezTo>
                <a:cubicBezTo>
                  <a:pt x="1534850" y="197889"/>
                  <a:pt x="1749718" y="361516"/>
                  <a:pt x="1745041" y="773942"/>
                </a:cubicBezTo>
                <a:lnTo>
                  <a:pt x="1467623" y="783972"/>
                </a:lnTo>
                <a:cubicBezTo>
                  <a:pt x="1470196" y="574304"/>
                  <a:pt x="1346260" y="380688"/>
                  <a:pt x="1146004" y="281530"/>
                </a:cubicBezTo>
                <a:cubicBezTo>
                  <a:pt x="965667" y="192235"/>
                  <a:pt x="748818" y="192292"/>
                  <a:pt x="568536" y="281682"/>
                </a:cubicBezTo>
                <a:cubicBezTo>
                  <a:pt x="368327" y="380952"/>
                  <a:pt x="244508" y="574653"/>
                  <a:pt x="247228" y="784335"/>
                </a:cubicBezTo>
                <a:lnTo>
                  <a:pt x="91" y="776621"/>
                </a:lnTo>
                <a:close/>
              </a:path>
            </a:pathLst>
          </a:custGeom>
          <a:solidFill>
            <a:srgbClr val="93B3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8"/>
          <p:cNvSpPr/>
          <p:nvPr/>
        </p:nvSpPr>
        <p:spPr>
          <a:xfrm>
            <a:off x="5539391" y="1915444"/>
            <a:ext cx="2311922" cy="1275983"/>
          </a:xfrm>
          <a:custGeom>
            <a:rect b="b" l="l" r="r" t="t"/>
            <a:pathLst>
              <a:path extrusionOk="0" h="784335" w="1745115">
                <a:moveTo>
                  <a:pt x="91" y="776621"/>
                </a:moveTo>
                <a:cubicBezTo>
                  <a:pt x="-4852" y="364183"/>
                  <a:pt x="193916" y="204156"/>
                  <a:pt x="412700" y="88665"/>
                </a:cubicBezTo>
                <a:cubicBezTo>
                  <a:pt x="631484" y="-26826"/>
                  <a:pt x="1090736" y="-30537"/>
                  <a:pt x="1312793" y="83676"/>
                </a:cubicBezTo>
                <a:cubicBezTo>
                  <a:pt x="1534850" y="197889"/>
                  <a:pt x="1749718" y="361516"/>
                  <a:pt x="1745041" y="773942"/>
                </a:cubicBezTo>
                <a:lnTo>
                  <a:pt x="1467623" y="783972"/>
                </a:lnTo>
                <a:cubicBezTo>
                  <a:pt x="1470196" y="574304"/>
                  <a:pt x="1346260" y="380688"/>
                  <a:pt x="1146004" y="281530"/>
                </a:cubicBezTo>
                <a:cubicBezTo>
                  <a:pt x="965667" y="192235"/>
                  <a:pt x="748818" y="192292"/>
                  <a:pt x="568536" y="281682"/>
                </a:cubicBezTo>
                <a:cubicBezTo>
                  <a:pt x="368327" y="380952"/>
                  <a:pt x="244508" y="574653"/>
                  <a:pt x="247228" y="784335"/>
                </a:cubicBezTo>
                <a:lnTo>
                  <a:pt x="91" y="776621"/>
                </a:lnTo>
                <a:close/>
              </a:path>
            </a:pathLst>
          </a:cu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3" name="Google Shape;67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7868" y="3071709"/>
            <a:ext cx="1215769" cy="1165891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8"/>
          <p:cNvSpPr txBox="1"/>
          <p:nvPr/>
        </p:nvSpPr>
        <p:spPr>
          <a:xfrm>
            <a:off x="762204" y="313672"/>
            <a:ext cx="2651328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목표</a:t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75" name="Google Shape;675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94873" y="2134880"/>
            <a:ext cx="1260204" cy="1266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42434" y="3178541"/>
            <a:ext cx="1072747" cy="1034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486D"/>
        </a:solidFill>
      </p:bgPr>
    </p:bg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2" name="Google Shape;682;p9"/>
          <p:cNvCxnSpPr/>
          <p:nvPr/>
        </p:nvCxnSpPr>
        <p:spPr>
          <a:xfrm>
            <a:off x="0" y="594928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3" name="Google Shape;683;p9"/>
          <p:cNvCxnSpPr/>
          <p:nvPr/>
        </p:nvCxnSpPr>
        <p:spPr>
          <a:xfrm>
            <a:off x="899592" y="0"/>
            <a:ext cx="0" cy="6862618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4" name="Google Shape;684;p9"/>
          <p:cNvSpPr txBox="1"/>
          <p:nvPr/>
        </p:nvSpPr>
        <p:spPr>
          <a:xfrm>
            <a:off x="647615" y="286607"/>
            <a:ext cx="2093384" cy="597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algun Gothic"/>
              <a:buNone/>
            </a:pPr>
            <a:r>
              <a:rPr b="1" i="0" lang="ko-KR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ERD 분석</a:t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5" name="Google Shape;68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3200" y="5950275"/>
            <a:ext cx="1940809" cy="90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1640" y="938858"/>
            <a:ext cx="6768752" cy="4680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8_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5_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4_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1_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2_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7_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6_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3_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2022-04-16T00:52:39Z</dcterms:created>
  <dc:creator>user</dc:creator>
</cp:coreProperties>
</file>